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67" r:id="rId2"/>
    <p:sldMasterId id="2147483668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10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0" y="1600200"/>
            <a:ext cx="9144000" cy="36576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27" name="Shape 27"/>
          <p:cNvGrpSpPr/>
          <p:nvPr/>
        </p:nvGrpSpPr>
        <p:grpSpPr>
          <a:xfrm>
            <a:off x="0" y="-1438"/>
            <a:ext cx="1827407" cy="6859503"/>
            <a:chOff x="0" y="-1438"/>
            <a:chExt cx="798029" cy="6859503"/>
          </a:xfrm>
        </p:grpSpPr>
        <p:sp>
          <p:nvSpPr>
            <p:cNvPr id="28" name="Shape 28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 flipH="1">
            <a:off x="7316591" y="0"/>
            <a:ext cx="1827407" cy="6859503"/>
            <a:chOff x="0" y="-1438"/>
            <a:chExt cx="798029" cy="6859503"/>
          </a:xfrm>
        </p:grpSpPr>
        <p:sp>
          <p:nvSpPr>
            <p:cNvPr id="31" name="Shape 31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33" name="Shape 33"/>
          <p:cNvSpPr txBox="1">
            <a:spLocks noGrp="1"/>
          </p:cNvSpPr>
          <p:nvPr>
            <p:ph type="ctrTitle"/>
          </p:nvPr>
        </p:nvSpPr>
        <p:spPr>
          <a:xfrm>
            <a:off x="685800" y="2090913"/>
            <a:ext cx="77724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3048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ubTitle" idx="1"/>
          </p:nvPr>
        </p:nvSpPr>
        <p:spPr>
          <a:xfrm>
            <a:off x="685800" y="3886200"/>
            <a:ext cx="7772400" cy="87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152400" algn="ctr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37" name="Shape 37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38" name="Shape 38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39" name="Shape 39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40" name="Shape 40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41" name="Shape 4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43" name="Shape 43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48" name="Shape 48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49" name="Shape 49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51" name="Shape 51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52" name="Shape 52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54" name="Shape 54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60" name="Shape 60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61" name="Shape 6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63" name="Shape 63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64" name="Shape 6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6" name="Shape 66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70" name="Shape 70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71" name="Shape 7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73" name="Shape 73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74" name="Shape 7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76" name="Shape 76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81" name="Shape 8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83" name="Shape 83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84" name="Shape 8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86" name="Shape 86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rgbClr val="000000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228600" algn="l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lt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indent="-285750" algn="l" rtl="0">
              <a:spcBef>
                <a:spcPts val="480"/>
              </a:spcBef>
              <a:buClr>
                <a:schemeClr val="lt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indent="-228600" algn="l" rtl="0">
              <a:spcBef>
                <a:spcPts val="480"/>
              </a:spcBef>
              <a:buClr>
                <a:schemeClr val="lt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228600" algn="l" rtl="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indent="-228600" algn="l" rtl="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icrofluidics.utoronto.ca/microdrop/wiki/PluginDev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subTitle" idx="1"/>
          </p:nvPr>
        </p:nvSpPr>
        <p:spPr>
          <a:xfrm>
            <a:off x="685800" y="554798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Christian Fobel</a:t>
            </a:r>
          </a:p>
          <a:p>
            <a:pPr>
              <a:buNone/>
            </a:pPr>
            <a:r>
              <a:rPr lang="en"/>
              <a:t>May 25, 2012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ctrTitle"/>
          </p:nvPr>
        </p:nvSpPr>
        <p:spPr>
          <a:xfrm>
            <a:off x="597225" y="438448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n"/>
              <a:t>Microdrop:</a:t>
            </a:r>
          </a:p>
          <a:p>
            <a:pPr>
              <a:buNone/>
            </a:pPr>
            <a:r>
              <a:rPr lang="en"/>
              <a:t>plugin development</a:t>
            </a:r>
          </a:p>
        </p:txBody>
      </p:sp>
      <p:sp>
        <p:nvSpPr>
          <p:cNvPr id="108" name="Shape 108"/>
          <p:cNvSpPr/>
          <p:nvPr/>
        </p:nvSpPr>
        <p:spPr>
          <a:xfrm>
            <a:off x="2031801" y="2300386"/>
            <a:ext cx="4903247" cy="312464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Overview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goals for this tutorial</a:t>
            </a:r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provide a general idea of what can be accomplished through writing a plugin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demonstrate the basic requirements for developing a plugin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signal-handling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plugin options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Application overview</a:t>
            </a:r>
          </a:p>
        </p:txBody>
      </p:sp>
      <p:sp>
        <p:nvSpPr>
          <p:cNvPr id="120" name="Shape 120"/>
          <p:cNvSpPr/>
          <p:nvPr/>
        </p:nvSpPr>
        <p:spPr>
          <a:xfrm>
            <a:off x="939651" y="1532165"/>
            <a:ext cx="7113635" cy="45316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Terminology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4737316" y="1600200"/>
            <a:ext cx="429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Protocol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sequence of "steps"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e.g., sequence of electrode activations to move a drop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Step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execution step of a protocol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each step has a state associated with it</a:t>
            </a:r>
          </a:p>
        </p:txBody>
      </p:sp>
      <p:sp>
        <p:nvSpPr>
          <p:cNvPr id="127" name="Shape 127"/>
          <p:cNvSpPr/>
          <p:nvPr/>
        </p:nvSpPr>
        <p:spPr>
          <a:xfrm>
            <a:off x="201128" y="2005663"/>
            <a:ext cx="4465996" cy="284667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28" name="Shape 128"/>
          <p:cNvSpPr/>
          <p:nvPr/>
        </p:nvSpPr>
        <p:spPr>
          <a:xfrm>
            <a:off x="1032550" y="4115350"/>
            <a:ext cx="6408245" cy="136261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cxnSp>
        <p:nvCxnSpPr>
          <p:cNvPr id="129" name="Shape 129"/>
          <p:cNvCxnSpPr/>
          <p:nvPr/>
        </p:nvCxnSpPr>
        <p:spPr>
          <a:xfrm flipH="1">
            <a:off x="1052824" y="3443750"/>
            <a:ext cx="1407000" cy="678900"/>
          </a:xfrm>
          <a:prstGeom prst="straightConnector1">
            <a:avLst/>
          </a:prstGeom>
          <a:noFill/>
          <a:ln w="38100" cap="flat">
            <a:solidFill>
              <a:srgbClr val="FF9900"/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30" name="Shape 130"/>
          <p:cNvCxnSpPr/>
          <p:nvPr/>
        </p:nvCxnSpPr>
        <p:spPr>
          <a:xfrm>
            <a:off x="4614625" y="3424075"/>
            <a:ext cx="2804100" cy="669000"/>
          </a:xfrm>
          <a:prstGeom prst="straightConnector1">
            <a:avLst/>
          </a:prstGeom>
          <a:noFill/>
          <a:ln w="38100" cap="flat">
            <a:solidFill>
              <a:srgbClr val="FF9900"/>
            </a:solidFill>
            <a:prstDash val="dash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Creating a protocol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Create one or more steps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For each step, set the desired options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values can be modified in the protocol grid view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Protocol playback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Protocols can be played back by pressing "Play" button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Starting at the currently selected step, each step will be cycled through, in order</a:t>
            </a:r>
          </a:p>
          <a:p>
            <a:pPr marL="457200" lvl="0" indent="-41910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At each step, the options corresponding to the current step are set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What is a plugin?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rmAutofit fontScale="92500"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dirty="0"/>
              <a:t>Packaged code that extends the functionality of an application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dirty="0"/>
              <a:t>Responds to events that occur in the program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dirty="0"/>
              <a:t>Example: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dmf_control_board plugin: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 dirty="0"/>
              <a:t>controls the switching board to activate the selected electrodes for the current protocol step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dirty="0"/>
              <a:t> Potential plugin ideas: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control the position of a motor, magnet, etc. based on the current step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perform image processing on a video frame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Signals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Notification that an event has occurred in the program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For example: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 new step is created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protocol "play" button is pressed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step selection has changed</a:t>
            </a:r>
          </a:p>
          <a:p>
            <a:pPr marL="457200" lvl="0" indent="-419100" rtl="0">
              <a:buClr>
                <a:srgbClr val="000000"/>
              </a:buClr>
              <a:buSzPct val="208333"/>
              <a:buFont typeface="Arial"/>
              <a:buChar char="•"/>
            </a:pPr>
            <a:r>
              <a:rPr lang="en" sz="2400"/>
              <a:t>Most signals fall into four categories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protocol signals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step signals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step options signals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app options signals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Protocol signals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on_protocol_run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emitted when "play" button is pressed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on_protocol_pause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emitted when either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"pause" button is pressed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protocol finishes running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on_protocol_created</a:t>
            </a:r>
          </a:p>
          <a:p>
            <a:pPr marL="914400" lvl="1" indent="-381000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400"/>
              <a:t>a new </a:t>
            </a:r>
            <a:r>
              <a:rPr lang="en"/>
              <a:t>protocol </a:t>
            </a:r>
            <a:r>
              <a:rPr lang="en" sz="2400"/>
              <a:t>is created</a:t>
            </a:r>
          </a:p>
          <a:p>
            <a:pPr marL="457200" lvl="0" indent="-419100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3000"/>
              <a:t>on_protocol_</a:t>
            </a:r>
            <a:r>
              <a:rPr lang="en"/>
              <a:t>swapped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an existing protocol is loaded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Step signals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on_step_created</a:t>
            </a:r>
          </a:p>
          <a:p>
            <a:pPr marL="914400" lvl="1" indent="-381000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400"/>
              <a:t>a new </a:t>
            </a:r>
            <a:r>
              <a:rPr lang="en"/>
              <a:t>step is </a:t>
            </a:r>
            <a:r>
              <a:rPr lang="en" sz="2400"/>
              <a:t>created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on_step_swapped</a:t>
            </a:r>
          </a:p>
          <a:p>
            <a:pPr marL="914400" lvl="1" indent="-381000" rtl="0">
              <a:spcBef>
                <a:spcPts val="48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another existing step is selected (or transitioned to in playback mode)</a:t>
            </a:r>
          </a:p>
          <a:p>
            <a:pPr marL="457200" lvl="0" indent="-419100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3000"/>
              <a:t>on_step_</a:t>
            </a:r>
            <a:r>
              <a:rPr lang="en"/>
              <a:t>options_changed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the options for a step are modified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e.g.,</a:t>
            </a:r>
          </a:p>
          <a:p>
            <a:pPr marL="1828800" lvl="3" indent="-342900" rtl="0">
              <a:buClr>
                <a:srgbClr val="000000"/>
              </a:buClr>
              <a:buSzPct val="124999"/>
              <a:buFont typeface="Arial"/>
              <a:buChar char="•"/>
            </a:pPr>
            <a:r>
              <a:rPr lang="en" sz="2400"/>
              <a:t>a new electrode is activated on the DMF device view</a:t>
            </a:r>
          </a:p>
          <a:p>
            <a:pPr marL="1828800" lvl="3" indent="-342900" rtl="0">
              <a:buClr>
                <a:srgbClr val="000000"/>
              </a:buClr>
              <a:buSzPct val="124999"/>
              <a:buFont typeface="Arial"/>
              <a:buChar char="•"/>
            </a:pPr>
            <a:r>
              <a:rPr lang="en" sz="2400"/>
              <a:t>the actuation voltage is changed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Options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Basic data types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boolean, integer, string, file path, directory path, etc.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App options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application-level settings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apply to all protocols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e.g., video overlay opacity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Step</a:t>
            </a:r>
            <a:r>
              <a:rPr lang="en" sz="3000"/>
              <a:t> options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options to apply on a per-step basis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e.g., state of electrode channels, voltage, frequency, duration, etc.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Plugins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How do we make use of these signals and options?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Write a plugin!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In fact, all core application functionality is handled by plugins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e.g., DMF device view plugin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Working example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VideoFrameGrabber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grab a video frame on each step transition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write each grabbed video frame to disk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Handling signals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How do we request to be notified of a particular signal?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Implement appropriate class method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Example: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add on_step_swapped() handler to VideoFrameGrabber plugin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handles any transition from one step to another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App fields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Remember app options?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We can define our own!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Add AppFields to our plugin class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AppFields defines a list of fields for which a value should be saved for the plugin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 "field" specifies the type and validating restrictions for a corresponding "option" value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"field" -&gt; type (think int, bool, string, etc.)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"option" -&gt; value (think 0, True, "hello", etc.)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Example: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add output directory option to VideoFrameGrabber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Step fields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Don't forget about step options!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Adding StepFields is similar to AppFields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StepFields defines list of fields for which values should be stored for each step of a protocol</a:t>
            </a:r>
          </a:p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Example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add grabber_enabled step field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specify whether or not a video frame should be saved when transitioning to the current step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Advanced topics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/>
              <a:t>There are many things not covered today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each AppField/StepField can be configured to not show in the GUI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useful for types that do not have an appropriate GUI widget available</a:t>
            </a:r>
          </a:p>
          <a:p>
            <a:pPr marL="1828800" lvl="3" indent="-342900" rtl="0">
              <a:buClr>
                <a:srgbClr val="000000"/>
              </a:buClr>
              <a:buSzPct val="99999"/>
              <a:buFont typeface="Arial"/>
              <a:buChar char="•"/>
            </a:pPr>
            <a:r>
              <a:rPr lang="en"/>
              <a:t>e.g., the state of electrode channels</a:t>
            </a:r>
          </a:p>
          <a:p>
            <a:pPr marL="2286000" lvl="4" indent="-342900" rtl="0">
              <a:buClr>
                <a:srgbClr val="000000"/>
              </a:buClr>
              <a:buSzPct val="60000"/>
              <a:buFont typeface="Courier New"/>
              <a:buChar char="o"/>
            </a:pPr>
            <a:r>
              <a:rPr lang="en"/>
              <a:t>not in protocol grid with the rest of the step fields</a:t>
            </a:r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schedule requests can be made to ensure signals are processed in a particular order, when necessary</a:t>
            </a:r>
          </a:p>
          <a:p>
            <a:pPr marL="1371600" lvl="2" indent="-381000" rtl="0"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e.g., during playback, a motor might need to finish moving into position before activating a temperature probe</a:t>
            </a:r>
          </a:p>
          <a:p>
            <a:endParaRPr lang="en"/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Stay tuned...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84919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dirty="0"/>
              <a:t>These slides and more info will be made available at:</a:t>
            </a:r>
          </a:p>
          <a:p>
            <a:pPr marL="914400" lvl="1" indent="-381000">
              <a:buSzPct val="109090"/>
            </a:pPr>
            <a:r>
              <a:rPr lang="en-US" sz="2200" u="sng" dirty="0">
                <a:solidFill>
                  <a:schemeClr val="hlink"/>
                </a:solidFill>
                <a:hlinkClick r:id="rId3"/>
              </a:rPr>
              <a:t>https://github.com/wheeler-microfluidics/microdrop/wiki/Developer-Guide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789</Words>
  <Application>Microsoft Office PowerPoint</Application>
  <PresentationFormat>On-screen Show (4:3)</PresentationFormat>
  <Paragraphs>120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Courier New</vt:lpstr>
      <vt:lpstr>Trebuchet MS</vt:lpstr>
      <vt:lpstr>Wingdings</vt:lpstr>
      <vt:lpstr/>
      <vt:lpstr/>
      <vt:lpstr/>
      <vt:lpstr>Microdrop: plugin development</vt:lpstr>
      <vt:lpstr>Overview</vt:lpstr>
      <vt:lpstr>Application overview</vt:lpstr>
      <vt:lpstr>Terminology</vt:lpstr>
      <vt:lpstr>Creating a protocol</vt:lpstr>
      <vt:lpstr>Protocol playback</vt:lpstr>
      <vt:lpstr>What is a plugin?</vt:lpstr>
      <vt:lpstr>Signals</vt:lpstr>
      <vt:lpstr>Protocol signals</vt:lpstr>
      <vt:lpstr>Step signals</vt:lpstr>
      <vt:lpstr>Options</vt:lpstr>
      <vt:lpstr>Plugins</vt:lpstr>
      <vt:lpstr>Handling signals</vt:lpstr>
      <vt:lpstr>App fields</vt:lpstr>
      <vt:lpstr>Step fields</vt:lpstr>
      <vt:lpstr>Advanced topics</vt:lpstr>
      <vt:lpstr>Stay tuned...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Microdrop: plugin development</dc:title>
  <cp:lastModifiedBy>Ryan Fobel</cp:lastModifiedBy>
  <cp:revision>2</cp:revision>
  <dcterms:modified xsi:type="dcterms:W3CDTF">2016-11-18T19:24:23Z</dcterms:modified>
</cp:coreProperties>
</file>