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showGuides="1">
      <p:cViewPr varScale="1">
        <p:scale>
          <a:sx n="81" d="100"/>
          <a:sy n="81" d="100"/>
        </p:scale>
        <p:origin x="114" y="3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9269-41B7-4D4A-B98E-FE2E58BEB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DB8ADE-170F-4A91-876E-3B6278F1B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D01844-5A9F-457B-A752-81FA62A7C93D}"/>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91F2B1BA-4CBE-4F0D-8A5A-DDDCEE328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DB208-46C7-41F1-B7DD-A70F60DDC8CA}"/>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345217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3EB8-FBA5-43A4-BABE-BB6FC260B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083C8-4DEE-424E-865A-A024B4456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BFE36-5BAF-4238-B8DA-93EDDD988167}"/>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739B6C85-27BB-49EE-B172-A3C4E5F59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9E630-CB7D-4327-BF84-774E855D1B78}"/>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7096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5DE53-88E6-423B-BF14-EF804D547A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D595E-BBF7-41A2-B453-0E66A8BE6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9C1D3-EF20-47BD-9107-93819EE14C58}"/>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9982CE0B-0A56-4944-BDF5-590A0D9E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BEFF3-8F97-4EE7-86A6-BFA5A1AF309A}"/>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311802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F307-632D-47D4-BE1F-F2E971656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24C60-67C4-4039-A230-AEF3520A8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03DD3-B813-4625-B56D-24BAE741327C}"/>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F00BE85D-F7D0-4636-A3A4-5A05BB087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2ED88-2062-4E59-892D-C76660F48472}"/>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407073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6220-5DF3-419A-89C0-B9AA31950C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6B22C-91EF-4F13-AACB-9ACC6F050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02D4CA-92E6-4ACA-A4EA-DA896209A104}"/>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45E92A11-6EDB-4BCA-8858-08FB945FF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0062F-4ACA-425C-BE85-73938D3FE0A6}"/>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59068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F800-EF5D-4592-8078-E0D00148F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DA050-472B-4E5F-841B-6E39B46BB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BA1A5-6F67-49A8-80DB-C406E969D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2D430-9B14-491C-BF42-9E6F48D42C33}"/>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6" name="Footer Placeholder 5">
            <a:extLst>
              <a:ext uri="{FF2B5EF4-FFF2-40B4-BE49-F238E27FC236}">
                <a16:creationId xmlns:a16="http://schemas.microsoft.com/office/drawing/2014/main" id="{199FA5AF-A0DB-4690-A9AF-AB5340EEE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A2FA7-A26F-431C-A31D-8C0026E2D02D}"/>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00525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F3FB-7C49-4A64-AEF5-251410EEE2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5DA61-D7B0-4F8A-A95E-0B873C5D1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DB405-8CC8-4E27-BAF6-DC29780999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B7EE4-382F-4FF5-9F57-E12DAC6A1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4EE82-72F0-4FBE-9A43-8A4425541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7D80C-FE21-47A1-9C25-AE4A999C8392}"/>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8" name="Footer Placeholder 7">
            <a:extLst>
              <a:ext uri="{FF2B5EF4-FFF2-40B4-BE49-F238E27FC236}">
                <a16:creationId xmlns:a16="http://schemas.microsoft.com/office/drawing/2014/main" id="{1386F10A-379C-4139-8710-64088AA94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072BF5-F9A7-4359-BA69-15FAC0591A09}"/>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55373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2F27-D5E2-4A98-98BF-31D352356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97D86-69F5-46B4-8BE6-9C74C2D5B464}"/>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4" name="Footer Placeholder 3">
            <a:extLst>
              <a:ext uri="{FF2B5EF4-FFF2-40B4-BE49-F238E27FC236}">
                <a16:creationId xmlns:a16="http://schemas.microsoft.com/office/drawing/2014/main" id="{699D2820-2CD8-4437-BA16-56119C84FF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2371A-3F30-4472-AAFF-43268C718007}"/>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94406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56A14-D85E-4DC6-B500-0E6A786FF95E}"/>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3" name="Footer Placeholder 2">
            <a:extLst>
              <a:ext uri="{FF2B5EF4-FFF2-40B4-BE49-F238E27FC236}">
                <a16:creationId xmlns:a16="http://schemas.microsoft.com/office/drawing/2014/main" id="{AE85EF36-1977-484E-BD52-3B1F8DC67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142E8-AA57-43A0-B59A-6678EAC3E0AB}"/>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8588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9EF4-36D5-4D5C-9FE6-CFB5E23A5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DA171-B196-425A-8872-7ACF9E26E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8E2AF-A336-4621-846B-12CD636A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90BBC-5BEB-4574-9CAC-118F37F04E5A}"/>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6" name="Footer Placeholder 5">
            <a:extLst>
              <a:ext uri="{FF2B5EF4-FFF2-40B4-BE49-F238E27FC236}">
                <a16:creationId xmlns:a16="http://schemas.microsoft.com/office/drawing/2014/main" id="{4F3B489A-AF89-411A-AF5E-2055CD64F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F0077-26E8-4800-8897-C47EEB0CEAB9}"/>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74449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34BE-8FC4-461D-8FB9-897148CE6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7300DD-606E-44A0-8B0B-C3AF1086F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F30816-5510-42AD-BF52-4DC64D937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07CAE-F17B-44ED-82D1-7D38C722D392}"/>
              </a:ext>
            </a:extLst>
          </p:cNvPr>
          <p:cNvSpPr>
            <a:spLocks noGrp="1"/>
          </p:cNvSpPr>
          <p:nvPr>
            <p:ph type="dt" sz="half" idx="10"/>
          </p:nvPr>
        </p:nvSpPr>
        <p:spPr/>
        <p:txBody>
          <a:bodyPr/>
          <a:lstStyle/>
          <a:p>
            <a:fld id="{906056E5-196C-46E5-9DD3-1940788FE621}" type="datetimeFigureOut">
              <a:rPr lang="en-US" smtClean="0"/>
              <a:t>4/15/2022</a:t>
            </a:fld>
            <a:endParaRPr lang="en-US"/>
          </a:p>
        </p:txBody>
      </p:sp>
      <p:sp>
        <p:nvSpPr>
          <p:cNvPr id="6" name="Footer Placeholder 5">
            <a:extLst>
              <a:ext uri="{FF2B5EF4-FFF2-40B4-BE49-F238E27FC236}">
                <a16:creationId xmlns:a16="http://schemas.microsoft.com/office/drawing/2014/main" id="{61A18528-836A-4759-9143-4188F68B3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94547-8A12-4375-A3A9-749D276B9440}"/>
              </a:ext>
            </a:extLst>
          </p:cNvPr>
          <p:cNvSpPr>
            <a:spLocks noGrp="1"/>
          </p:cNvSpPr>
          <p:nvPr>
            <p:ph type="sldNum" sz="quarter" idx="12"/>
          </p:nvPr>
        </p:nvSpPr>
        <p:spPr/>
        <p:txBody>
          <a:bodyPr/>
          <a:lstStyle/>
          <a:p>
            <a:fld id="{DAA5FFA9-751D-4ABE-9814-B0EC8CE216C7}" type="slidenum">
              <a:rPr lang="en-US" smtClean="0"/>
              <a:t>‹#›</a:t>
            </a:fld>
            <a:endParaRPr lang="en-US"/>
          </a:p>
        </p:txBody>
      </p:sp>
    </p:spTree>
    <p:extLst>
      <p:ext uri="{BB962C8B-B14F-4D97-AF65-F5344CB8AC3E}">
        <p14:creationId xmlns:p14="http://schemas.microsoft.com/office/powerpoint/2010/main" val="159407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BB1AD-149A-479B-989F-26594724A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6B18FC-F3E0-4D5F-A92D-A9E582631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E2F8C-B8F4-4177-B16C-C094E7BE6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56E5-196C-46E5-9DD3-1940788FE621}" type="datetimeFigureOut">
              <a:rPr lang="en-US" smtClean="0"/>
              <a:t>4/15/2022</a:t>
            </a:fld>
            <a:endParaRPr lang="en-US"/>
          </a:p>
        </p:txBody>
      </p:sp>
      <p:sp>
        <p:nvSpPr>
          <p:cNvPr id="5" name="Footer Placeholder 4">
            <a:extLst>
              <a:ext uri="{FF2B5EF4-FFF2-40B4-BE49-F238E27FC236}">
                <a16:creationId xmlns:a16="http://schemas.microsoft.com/office/drawing/2014/main" id="{4D0995FF-72CE-4164-8740-F761F0402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B03FB-590D-47D6-B710-E6C78FAAF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5FFA9-751D-4ABE-9814-B0EC8CE216C7}" type="slidenum">
              <a:rPr lang="en-US" smtClean="0"/>
              <a:t>‹#›</a:t>
            </a:fld>
            <a:endParaRPr lang="en-US"/>
          </a:p>
        </p:txBody>
      </p:sp>
    </p:spTree>
    <p:extLst>
      <p:ext uri="{BB962C8B-B14F-4D97-AF65-F5344CB8AC3E}">
        <p14:creationId xmlns:p14="http://schemas.microsoft.com/office/powerpoint/2010/main" val="414668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microsoft.com/en-us/azure/service-bus-messaging/service-bus-azure-and-service-bus-queues-compared-contrast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6FC6FA-D234-4292-8BCB-7DB0AD672A22}"/>
              </a:ext>
            </a:extLst>
          </p:cNvPr>
          <p:cNvSpPr>
            <a:spLocks noGrp="1"/>
          </p:cNvSpPr>
          <p:nvPr>
            <p:ph type="ctrTitle"/>
          </p:nvPr>
        </p:nvSpPr>
        <p:spPr>
          <a:xfrm>
            <a:off x="6726426" y="526671"/>
            <a:ext cx="5195130" cy="998327"/>
          </a:xfrm>
        </p:spPr>
        <p:txBody>
          <a:bodyPr>
            <a:normAutofit/>
          </a:bodyPr>
          <a:lstStyle/>
          <a:p>
            <a:pPr algn="r"/>
            <a:r>
              <a:rPr lang="en-US" sz="4800" dirty="0">
                <a:solidFill>
                  <a:srgbClr val="FFFFFF"/>
                </a:solidFill>
              </a:rPr>
              <a:t>Richter’s Club Part 6</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CA6B796-7C03-4298-9207-1DA6AB895C44}"/>
              </a:ext>
            </a:extLst>
          </p:cNvPr>
          <p:cNvSpPr>
            <a:spLocks noGrp="1"/>
          </p:cNvSpPr>
          <p:nvPr>
            <p:ph type="subTitle" idx="1"/>
          </p:nvPr>
        </p:nvSpPr>
        <p:spPr>
          <a:xfrm>
            <a:off x="6330541" y="3581131"/>
            <a:ext cx="5591015" cy="1241828"/>
          </a:xfrm>
        </p:spPr>
        <p:txBody>
          <a:bodyPr>
            <a:normAutofit/>
          </a:bodyPr>
          <a:lstStyle/>
          <a:p>
            <a:pPr algn="r"/>
            <a:r>
              <a:rPr lang="en-US" dirty="0">
                <a:solidFill>
                  <a:srgbClr val="FFFFFF"/>
                </a:solidFill>
              </a:rPr>
              <a:t>Retries, Exactly Once semantic, Idempotency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7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8450B0-37CE-4141-B0DF-A4902C40CCD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Retry Policies</a:t>
            </a:r>
          </a:p>
        </p:txBody>
      </p:sp>
      <p:sp>
        <p:nvSpPr>
          <p:cNvPr id="3" name="Content Placeholder 2">
            <a:extLst>
              <a:ext uri="{FF2B5EF4-FFF2-40B4-BE49-F238E27FC236}">
                <a16:creationId xmlns:a16="http://schemas.microsoft.com/office/drawing/2014/main" id="{D5DB8265-39BF-4C1C-AED1-45A7673706B0}"/>
              </a:ext>
            </a:extLst>
          </p:cNvPr>
          <p:cNvSpPr>
            <a:spLocks noGrp="1"/>
          </p:cNvSpPr>
          <p:nvPr>
            <p:ph idx="1"/>
          </p:nvPr>
        </p:nvSpPr>
        <p:spPr>
          <a:xfrm>
            <a:off x="1367624" y="2341848"/>
            <a:ext cx="9708995" cy="2295319"/>
          </a:xfrm>
        </p:spPr>
        <p:txBody>
          <a:bodyPr anchor="ctr">
            <a:noAutofit/>
          </a:bodyPr>
          <a:lstStyle/>
          <a:p>
            <a:endParaRPr lang="en-US" sz="2000" dirty="0"/>
          </a:p>
          <a:p>
            <a:r>
              <a:rPr lang="en-US" sz="2000" dirty="0"/>
              <a:t>You are responsible for making retries;</a:t>
            </a:r>
          </a:p>
          <a:p>
            <a:pPr lvl="1"/>
            <a:r>
              <a:rPr lang="en-US" sz="2000" dirty="0"/>
              <a:t>in C# world it’s using Polly, </a:t>
            </a:r>
          </a:p>
          <a:p>
            <a:pPr lvl="1"/>
            <a:r>
              <a:rPr lang="en-US" sz="2000" dirty="0"/>
              <a:t>in React\Vue\Angular probably you would go with </a:t>
            </a:r>
            <a:r>
              <a:rPr lang="en-US" sz="2000" dirty="0" err="1"/>
              <a:t>axios</a:t>
            </a:r>
            <a:r>
              <a:rPr lang="en-US" sz="2000" dirty="0"/>
              <a:t>-retry package if you are using </a:t>
            </a:r>
            <a:r>
              <a:rPr lang="en-US" sz="2000" dirty="0" err="1"/>
              <a:t>axios</a:t>
            </a:r>
            <a:r>
              <a:rPr lang="en-US" sz="2000" dirty="0"/>
              <a:t> library</a:t>
            </a:r>
          </a:p>
          <a:p>
            <a:pPr lvl="1"/>
            <a:r>
              <a:rPr lang="en-US" sz="2000" dirty="0"/>
              <a:t>for more classic way you may go with retry or fetch-retry libraries.</a:t>
            </a:r>
            <a:br>
              <a:rPr lang="en-US" sz="2000" dirty="0"/>
            </a:br>
            <a:endParaRPr lang="en-US" sz="2000" dirty="0"/>
          </a:p>
        </p:txBody>
      </p:sp>
      <p:sp>
        <p:nvSpPr>
          <p:cNvPr id="11" name="Content Placeholder 2">
            <a:extLst>
              <a:ext uri="{FF2B5EF4-FFF2-40B4-BE49-F238E27FC236}">
                <a16:creationId xmlns:a16="http://schemas.microsoft.com/office/drawing/2014/main" id="{E5BC4474-10C0-4FC9-98BE-6925637FE63F}"/>
              </a:ext>
            </a:extLst>
          </p:cNvPr>
          <p:cNvSpPr txBox="1">
            <a:spLocks/>
          </p:cNvSpPr>
          <p:nvPr/>
        </p:nvSpPr>
        <p:spPr>
          <a:xfrm>
            <a:off x="1367624" y="4445784"/>
            <a:ext cx="9708995" cy="229531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Richter mentioned you are also responsible to control server throttling to not overflood it. </a:t>
            </a:r>
            <a:r>
              <a:rPr lang="en-US" sz="2200" dirty="0" err="1"/>
              <a:t>Im</a:t>
            </a:r>
            <a:r>
              <a:rPr lang="en-US" sz="2200" dirty="0"/>
              <a:t> not so sure about this moment because different reverse proxies do this. </a:t>
            </a:r>
            <a:r>
              <a:rPr lang="en-US" sz="2200" u="sng" dirty="0"/>
              <a:t>(instead of controlling the pause between request you may control response time)</a:t>
            </a:r>
          </a:p>
          <a:p>
            <a:r>
              <a:rPr lang="en-US" sz="2200" dirty="0"/>
              <a:t>All your requests should be idempotent, it means if one of request failed it doesn’t affect any others which go next and no side effects. (“Change Value to”, not “Add this to”)</a:t>
            </a:r>
          </a:p>
          <a:p>
            <a:r>
              <a:rPr lang="en-US" sz="2200" dirty="0"/>
              <a:t>DDoS – same for DDoS, Reverse-proxy may do this work for you.</a:t>
            </a:r>
          </a:p>
        </p:txBody>
      </p:sp>
    </p:spTree>
    <p:extLst>
      <p:ext uri="{BB962C8B-B14F-4D97-AF65-F5344CB8AC3E}">
        <p14:creationId xmlns:p14="http://schemas.microsoft.com/office/powerpoint/2010/main" val="117736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8450B0-37CE-4141-B0DF-A4902C40CCD6}"/>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kern="1200">
                <a:solidFill>
                  <a:srgbClr val="FFFFFF"/>
                </a:solidFill>
                <a:latin typeface="+mj-lt"/>
                <a:ea typeface="+mj-ea"/>
                <a:cs typeface="+mj-cs"/>
              </a:rPr>
              <a:t>Idempotent calls</a:t>
            </a:r>
          </a:p>
        </p:txBody>
      </p:sp>
      <p:sp>
        <p:nvSpPr>
          <p:cNvPr id="11" name="Content Placeholder 2">
            <a:extLst>
              <a:ext uri="{FF2B5EF4-FFF2-40B4-BE49-F238E27FC236}">
                <a16:creationId xmlns:a16="http://schemas.microsoft.com/office/drawing/2014/main" id="{E5BC4474-10C0-4FC9-98BE-6925637FE63F}"/>
              </a:ext>
            </a:extLst>
          </p:cNvPr>
          <p:cNvSpPr txBox="1">
            <a:spLocks/>
          </p:cNvSpPr>
          <p:nvPr/>
        </p:nvSpPr>
        <p:spPr>
          <a:xfrm>
            <a:off x="1139635" y="2546161"/>
            <a:ext cx="3200451" cy="298592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EFFFF"/>
                </a:solidFill>
              </a:rPr>
              <a:t>Its important to understand that is not only PUT Operation (like you know) may be idempotent. You can transform most of operations to be idempotent</a:t>
            </a:r>
          </a:p>
          <a:p>
            <a:r>
              <a:rPr lang="en-US" sz="2400" dirty="0">
                <a:solidFill>
                  <a:srgbClr val="FEFFFF"/>
                </a:solidFill>
              </a:rPr>
              <a:t>Its very important to do step 3 in Atomic ACID manner (you need to check Id, do Operation and put new Id in a log in transaction)</a:t>
            </a:r>
          </a:p>
        </p:txBody>
      </p:sp>
      <p:pic>
        <p:nvPicPr>
          <p:cNvPr id="7" name="Picture 6">
            <a:extLst>
              <a:ext uri="{FF2B5EF4-FFF2-40B4-BE49-F238E27FC236}">
                <a16:creationId xmlns:a16="http://schemas.microsoft.com/office/drawing/2014/main" id="{E998B772-1BD4-4B56-B0A0-4FCB67E1D25F}"/>
              </a:ext>
            </a:extLst>
          </p:cNvPr>
          <p:cNvPicPr>
            <a:picLocks noChangeAspect="1"/>
          </p:cNvPicPr>
          <p:nvPr/>
        </p:nvPicPr>
        <p:blipFill>
          <a:blip r:embed="rId2"/>
          <a:stretch>
            <a:fillRect/>
          </a:stretch>
        </p:blipFill>
        <p:spPr>
          <a:xfrm>
            <a:off x="4783404" y="1713040"/>
            <a:ext cx="7273697" cy="3382268"/>
          </a:xfrm>
          <a:prstGeom prst="rect">
            <a:avLst/>
          </a:prstGeom>
        </p:spPr>
      </p:pic>
    </p:spTree>
    <p:extLst>
      <p:ext uri="{BB962C8B-B14F-4D97-AF65-F5344CB8AC3E}">
        <p14:creationId xmlns:p14="http://schemas.microsoft.com/office/powerpoint/2010/main" val="80596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8450B0-37CE-4141-B0DF-A4902C40CCD6}"/>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Exactly Once Strategy</a:t>
            </a:r>
          </a:p>
        </p:txBody>
      </p:sp>
      <p:sp>
        <p:nvSpPr>
          <p:cNvPr id="3" name="Content Placeholder 2">
            <a:extLst>
              <a:ext uri="{FF2B5EF4-FFF2-40B4-BE49-F238E27FC236}">
                <a16:creationId xmlns:a16="http://schemas.microsoft.com/office/drawing/2014/main" id="{D5DB8265-39BF-4C1C-AED1-45A7673706B0}"/>
              </a:ext>
            </a:extLst>
          </p:cNvPr>
          <p:cNvSpPr>
            <a:spLocks noGrp="1"/>
          </p:cNvSpPr>
          <p:nvPr>
            <p:ph idx="1"/>
          </p:nvPr>
        </p:nvSpPr>
        <p:spPr>
          <a:xfrm>
            <a:off x="1367624" y="2378076"/>
            <a:ext cx="9708995" cy="3440833"/>
          </a:xfrm>
        </p:spPr>
        <p:txBody>
          <a:bodyPr anchor="ctr">
            <a:noAutofit/>
          </a:bodyPr>
          <a:lstStyle/>
          <a:p>
            <a:r>
              <a:rPr lang="en-US" sz="2000" dirty="0"/>
              <a:t>As you might remember we talked earlier about different options for message delivering in </a:t>
            </a:r>
            <a:r>
              <a:rPr lang="en-US" sz="2000" dirty="0" err="1"/>
              <a:t>ServiceBus</a:t>
            </a:r>
            <a:r>
              <a:rPr lang="en-US" sz="2000" dirty="0"/>
              <a:t>, Azure Queue, SQS, Kafka, RabbitMQ and what you need to do in order to guarantee your messages follow the “Exactly Once” strategy. The easiest way for this is to follow Idempotency;</a:t>
            </a:r>
          </a:p>
          <a:p>
            <a:r>
              <a:rPr lang="en-US" sz="2000" dirty="0"/>
              <a:t>Different topics say you can reach Exactly Once without code changes, but it’s not really true, usually you have at-least-once or at-most-once strategies. But anyway, any kind of strategies to solve inconsistency goes through using journal (logs)</a:t>
            </a:r>
          </a:p>
          <a:p>
            <a:endParaRPr lang="en-US" sz="2000" dirty="0"/>
          </a:p>
          <a:p>
            <a:pPr marL="0" indent="0">
              <a:buNone/>
            </a:pPr>
            <a:r>
              <a:rPr lang="en-US" sz="2000" dirty="0">
                <a:hlinkClick r:id="rId2"/>
              </a:rPr>
              <a:t>https://docs.microsoft.com/en-us/azure/service-bus-messaging/service-bus-azure-and-service-bus-queues-compared-contrasted</a:t>
            </a:r>
            <a:endParaRPr lang="en-US" sz="2000" dirty="0"/>
          </a:p>
          <a:p>
            <a:endParaRPr lang="en-US" sz="2000" dirty="0"/>
          </a:p>
        </p:txBody>
      </p:sp>
    </p:spTree>
    <p:extLst>
      <p:ext uri="{BB962C8B-B14F-4D97-AF65-F5344CB8AC3E}">
        <p14:creationId xmlns:p14="http://schemas.microsoft.com/office/powerpoint/2010/main" val="302939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331</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Richter’s Club Part 6</vt:lpstr>
      <vt:lpstr>Retry Policies</vt:lpstr>
      <vt:lpstr>Idempotent calls</vt:lpstr>
      <vt:lpstr>Exactly Once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Richter’s Club Part 6</dc:title>
  <dc:creator>Aleksey Kolesnikov</dc:creator>
  <cp:lastModifiedBy>Aleksey Kolesnikov</cp:lastModifiedBy>
  <cp:revision>8</cp:revision>
  <dcterms:created xsi:type="dcterms:W3CDTF">2022-04-14T21:03:18Z</dcterms:created>
  <dcterms:modified xsi:type="dcterms:W3CDTF">2022-04-14T21:50:14Z</dcterms:modified>
</cp:coreProperties>
</file>