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 showGuides="1">
      <p:cViewPr varScale="1">
        <p:scale>
          <a:sx n="163" d="100"/>
          <a:sy n="163" d="100"/>
        </p:scale>
        <p:origin x="144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366FB-2B52-4271-8429-4A69C5410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8C7C80-8245-4AA9-B239-B71CB708E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D8E41-C773-4305-888C-16024024D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D968-DB76-439F-B5E7-E0697A87003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F6A71-6E91-46C5-970B-6345D0BFA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465CF-D05E-4A45-ADA5-5D9E0464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81-0DEC-41FA-90BE-BE7A6741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98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6828C-9456-46D1-A118-CC0A91116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D2FDD-7670-437B-8548-7C5566858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F7BCE-3E3C-4650-90A9-15638E9B1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D968-DB76-439F-B5E7-E0697A87003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DCD23-8791-4C0C-BB92-EFB40508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AAE47-6F8A-4440-BFCB-2BD100E0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81-0DEC-41FA-90BE-BE7A6741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22C67A-E8B2-4653-833E-98F0A7F118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250EA-B93D-45D4-B055-D2C4C2ACB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66D7C-EDBF-4C2A-81B6-47117FB6A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D968-DB76-439F-B5E7-E0697A87003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63930-D35A-4F14-82E4-7118F7DC9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100C5-FC9C-46A6-AAE5-48492785C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81-0DEC-41FA-90BE-BE7A6741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96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434FB-30D7-4ECF-A357-E48500782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9150F-119B-42B4-ACFF-1BA8B5624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DD4A5-F010-4C69-83BF-D74C1725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D968-DB76-439F-B5E7-E0697A87003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0DA5C-E643-4332-9880-7EA8F47FB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596FD-8CA6-4D8F-A05E-19EB2653B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81-0DEC-41FA-90BE-BE7A6741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0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FB471-76D8-464A-B82D-78CB8F509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60A347-C0BB-4F44-B866-1EE5230AA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708FB-CE32-44A0-A568-F4082C3A2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D968-DB76-439F-B5E7-E0697A87003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BD0EA-B7F1-4255-BA6E-4E26575C8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F6A67-1269-4569-B872-9747D0BBB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81-0DEC-41FA-90BE-BE7A6741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8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7D519-4758-4E8F-97C2-82B375EFE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F3F8D-3B4E-45BF-9B00-345287E74B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CF9CA8-131D-4C0D-8B6D-8BE040172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2D29D-CFB5-4232-B707-9631721E2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D968-DB76-439F-B5E7-E0697A87003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4DE1B8-4DA9-40C0-B25D-5AF2A855F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BB97-0DE7-4088-BACD-012CC6220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81-0DEC-41FA-90BE-BE7A6741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01438-072D-4CB9-9440-620197C6F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B455D-1FFC-44C4-8915-55F626AA7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53C91-A145-434A-B099-D53D210FE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38D64E-91DE-44AB-8B74-07D30A0D96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7B5B1B-F9D7-4A4E-993F-3B34B273E6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28906D-AD2C-4B54-9186-3EAEE9719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D968-DB76-439F-B5E7-E0697A87003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FE4698-6283-4982-8F11-9BB800823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CC00B0-8780-4973-B68D-3482B3874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81-0DEC-41FA-90BE-BE7A6741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00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EE7F9-07E4-4936-8CBC-59A7FC56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6F2107-F9F4-4F74-9B17-AE7C780B9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D968-DB76-439F-B5E7-E0697A87003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F23353-026E-42C5-9F03-893B9978E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955183-DE4B-4E2E-ACA5-553E79F2C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81-0DEC-41FA-90BE-BE7A6741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7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7C0A00-C22A-4A43-84FD-D237C971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D968-DB76-439F-B5E7-E0697A87003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3232B8-FF3D-42A8-8A08-F7A51FF08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E0771-ECFF-4972-872E-E62833B21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81-0DEC-41FA-90BE-BE7A6741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6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E7A84-A553-4D70-AE4B-FE47C8C4F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67B67-F17A-44A7-B10F-F7F015485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4664D-A252-42C7-A5E2-4BC33DBC3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E439A-7F0C-4B10-9222-C7DFA08ED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D968-DB76-439F-B5E7-E0697A87003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02BB0-B47B-446C-A7A1-2223B8D89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F29689-54A4-4BFB-B228-3BEED64D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81-0DEC-41FA-90BE-BE7A6741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3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D0022-8A2E-4216-9D6F-95EB43C44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760DFD-DFDD-440C-8FFA-A650D1CE0E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7BB1A-B4F1-4065-946F-F302BEA11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F1C48-79FF-4B35-9535-46C78167A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D968-DB76-439F-B5E7-E0697A87003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E51D5-F04B-4CBF-8C79-C52E28140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6F7B7-7B9E-476D-A584-8ABFCFC67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81-0DEC-41FA-90BE-BE7A6741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5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12FC7E-E8DB-45CA-8001-711A836A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ECB3D-E9C4-4C3D-909B-83D801DA7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E7149-8155-45CE-BBD6-77269EC0C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1D968-DB76-439F-B5E7-E0697A87003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350F6-51CB-43F6-AD36-224BA3467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DD3AE-0FDC-4ACF-9C03-7D5BE7865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7C981-0DEC-41FA-90BE-BE7A6741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6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oudsavvyit.com/10075/what-is-containerd-and-how-does-it-relate-to-docker-and-kubernetes/#:~:text=Docker%20%E2%80%93%20A%20developer%2Doriented%20software,relatively%20high%20level%20container%20interfac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reeninet.wordpress.com/2017/05/13/docker-for-windows-different-modes/" TargetMode="External"/><Relationship Id="rId2" Type="http://schemas.openxmlformats.org/officeDocument/2006/relationships/hyperlink" Target="https://forums.docker.com/t/hyper-v-or-native-windows-containers/44631/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tratoscale.com/blog/containers/running-containers-on-bare-metal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1D6D88-7972-4A78-B73E-F0EA44C07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1187098"/>
          </a:xfrm>
        </p:spPr>
        <p:txBody>
          <a:bodyPr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Jeffrey Richter, Chapter 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C7879-C2B6-4257-AF4E-912382FA9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8980" y="2377962"/>
            <a:ext cx="6246726" cy="3108438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Containers vs Hyper-V Containers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Containers and Orchestrators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Continuous Integration and Delivery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7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1D6D88-7972-4A78-B73E-F0EA44C07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8800489" cy="926552"/>
          </a:xfrm>
        </p:spPr>
        <p:txBody>
          <a:bodyPr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Containers and Hyper-V Containers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C7879-C2B6-4257-AF4E-912382FA9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6865" y="4479611"/>
            <a:ext cx="9093566" cy="206731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>
                <a:solidFill>
                  <a:srgbClr val="FFFFFF"/>
                </a:solidFill>
              </a:rPr>
              <a:t>Difference: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Hyper-V container may run only on Windows OS (in most cases: Windows Server 2016 and later)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Different isolation level (</a:t>
            </a:r>
            <a:r>
              <a:rPr lang="en-US" dirty="0" err="1">
                <a:solidFill>
                  <a:srgbClr val="FFFFFF"/>
                </a:solidFill>
              </a:rPr>
              <a:t>Hyper-v</a:t>
            </a:r>
            <a:r>
              <a:rPr lang="en-US" dirty="0">
                <a:solidFill>
                  <a:srgbClr val="FFFFFF"/>
                </a:solidFill>
              </a:rPr>
              <a:t> has an additional level of isolation)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Different performance on VM and on Bare Metal for different kinds of containers (</a:t>
            </a:r>
            <a:r>
              <a:rPr lang="en-US" dirty="0" err="1">
                <a:solidFill>
                  <a:srgbClr val="FFFFFF"/>
                </a:solidFill>
              </a:rPr>
              <a:t>Hyper-v</a:t>
            </a:r>
            <a:r>
              <a:rPr lang="en-US" dirty="0">
                <a:solidFill>
                  <a:srgbClr val="FFFFFF"/>
                </a:solidFill>
              </a:rPr>
              <a:t> works faster in theory)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Different size (</a:t>
            </a:r>
            <a:r>
              <a:rPr lang="en-US" dirty="0" err="1">
                <a:solidFill>
                  <a:srgbClr val="FFFFFF"/>
                </a:solidFill>
              </a:rPr>
              <a:t>Hyper-v</a:t>
            </a:r>
            <a:r>
              <a:rPr lang="en-US" dirty="0">
                <a:solidFill>
                  <a:srgbClr val="FFFFFF"/>
                </a:solidFill>
              </a:rPr>
              <a:t> container might be larger than “alpine” containers, even “</a:t>
            </a:r>
            <a:r>
              <a:rPr lang="en-US" dirty="0" err="1">
                <a:solidFill>
                  <a:srgbClr val="FFFFFF"/>
                </a:solidFill>
              </a:rPr>
              <a:t>hyper-v</a:t>
            </a:r>
            <a:r>
              <a:rPr lang="en-US" dirty="0">
                <a:solidFill>
                  <a:srgbClr val="FFFFFF"/>
                </a:solidFill>
              </a:rPr>
              <a:t> nano” container type is larger)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6FE88E14-23EB-4E4C-8BC5-9F7D247F0942}"/>
              </a:ext>
            </a:extLst>
          </p:cNvPr>
          <p:cNvSpPr txBox="1">
            <a:spLocks/>
          </p:cNvSpPr>
          <p:nvPr/>
        </p:nvSpPr>
        <p:spPr>
          <a:xfrm>
            <a:off x="1340838" y="1961135"/>
            <a:ext cx="7612943" cy="208332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solidFill>
                  <a:srgbClr val="FFFFFF"/>
                </a:solidFill>
              </a:rPr>
              <a:t>Tips: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>
                <a:solidFill>
                  <a:srgbClr val="FFFFFF"/>
                </a:solidFill>
              </a:rPr>
              <a:t>Docker is not a virtualization system. Docker is a containerization system. Your container organized by Docker may use different virtualization systems.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>
                <a:solidFill>
                  <a:srgbClr val="FFFFFF"/>
                </a:solidFill>
              </a:rPr>
              <a:t>Hypervisors needed only in case your host is not a Linux Machine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>
                <a:solidFill>
                  <a:srgbClr val="FFFFFF"/>
                </a:solidFill>
              </a:rPr>
              <a:t>To execute container runtime Docker uses </a:t>
            </a:r>
            <a:r>
              <a:rPr lang="en-US" dirty="0" err="1">
                <a:solidFill>
                  <a:srgbClr val="FFFFFF"/>
                </a:solidFill>
              </a:rPr>
              <a:t>containerd</a:t>
            </a:r>
            <a:r>
              <a:rPr lang="en-US" dirty="0">
                <a:solidFill>
                  <a:srgbClr val="FFFFFF"/>
                </a:solidFill>
              </a:rPr>
              <a:t> (or another type of docker runtime engine): </a:t>
            </a:r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https://www.cloudsavvyit.com/10075/what-is-containerd-and-how-does-it-relate-to-docker-and-kubernetes/#:~:text=Docker%20%E2%80%93%20A%20developer%2Doriented%20software,relatively%20high%20level%20container%20interface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n-US" dirty="0">
              <a:solidFill>
                <a:srgbClr val="FFFFFF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943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1D6D88-7972-4A78-B73E-F0EA44C07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8800489" cy="1187098"/>
          </a:xfrm>
        </p:spPr>
        <p:txBody>
          <a:bodyPr>
            <a:normAutofit/>
          </a:bodyPr>
          <a:lstStyle/>
          <a:p>
            <a:pPr algn="just"/>
            <a:r>
              <a:rPr lang="en-US" sz="4800" dirty="0">
                <a:solidFill>
                  <a:srgbClr val="FFFFFF"/>
                </a:solidFill>
              </a:rPr>
              <a:t>Hyper-V Containers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C7879-C2B6-4257-AF4E-912382FA9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938" y="2377962"/>
            <a:ext cx="10245969" cy="36071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Windows </a:t>
            </a:r>
            <a:r>
              <a:rPr lang="en-US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Hyper-v</a:t>
            </a:r>
            <a:r>
              <a:rPr lang="en-US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container is a windows server </a:t>
            </a:r>
            <a:r>
              <a:rPr lang="en-US" dirty="0">
                <a:solidFill>
                  <a:schemeClr val="bg1"/>
                </a:solidFill>
                <a:latin typeface="Source Sans Pro" panose="020B0503030403020204" pitchFamily="34" charset="0"/>
              </a:rPr>
              <a:t>or</a:t>
            </a:r>
            <a:r>
              <a:rPr lang="en-US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Linux container that runs </a:t>
            </a:r>
            <a:r>
              <a:rPr lang="en-US" dirty="0">
                <a:solidFill>
                  <a:schemeClr val="bg1"/>
                </a:solidFill>
                <a:latin typeface="Source Sans Pro" panose="020B0503030403020204" pitchFamily="34" charset="0"/>
              </a:rPr>
              <a:t>on </a:t>
            </a:r>
            <a:r>
              <a:rPr lang="en-US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VM with Windows OS. </a:t>
            </a:r>
          </a:p>
          <a:p>
            <a:pPr algn="just"/>
            <a:r>
              <a:rPr lang="en-US" b="0" i="0" u="sng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Every </a:t>
            </a:r>
            <a:r>
              <a:rPr lang="en-US" b="0" i="0" u="sng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hyper-v</a:t>
            </a:r>
            <a:r>
              <a:rPr lang="en-US" b="0" i="0" u="sng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container creates its own VM</a:t>
            </a:r>
            <a:r>
              <a:rPr lang="en-US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. </a:t>
            </a:r>
          </a:p>
          <a:p>
            <a:pPr algn="just"/>
            <a:endParaRPr lang="en-US" b="0" i="0" dirty="0">
              <a:solidFill>
                <a:schemeClr val="bg1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en-US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This means there is no kernel sharing between the different </a:t>
            </a:r>
            <a:r>
              <a:rPr lang="en-US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hyper-v</a:t>
            </a:r>
            <a:r>
              <a:rPr lang="en-US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containers. This is </a:t>
            </a:r>
            <a:r>
              <a:rPr lang="en-US" b="0" i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useful in case </a:t>
            </a:r>
            <a:r>
              <a:rPr lang="en-US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where additional level of isolation is needed by customers who don’t like the traditional kernel sharing done by containers. </a:t>
            </a:r>
          </a:p>
          <a:p>
            <a:pPr algn="just"/>
            <a:endParaRPr lang="en-US" b="0" i="0" dirty="0">
              <a:solidFill>
                <a:schemeClr val="bg1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en-US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The same Docker image and CLI can be used to manage </a:t>
            </a:r>
            <a:r>
              <a:rPr lang="en-US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hyper-v</a:t>
            </a:r>
            <a:r>
              <a:rPr lang="en-US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containers. </a:t>
            </a:r>
          </a:p>
          <a:p>
            <a:pPr algn="just"/>
            <a:r>
              <a:rPr lang="en-US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Creation of </a:t>
            </a:r>
            <a:r>
              <a:rPr lang="en-US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hyper-v</a:t>
            </a:r>
            <a:r>
              <a:rPr lang="en-US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containers is specified as a runtime option:</a:t>
            </a:r>
          </a:p>
          <a:p>
            <a:pPr algn="just"/>
            <a:endParaRPr lang="en-US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C69335E-28CD-4EA0-8580-EF107FE64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479" y="6097425"/>
            <a:ext cx="4702628" cy="346188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5220" rIns="0" bIns="952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docker run -it --isolation=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hyperv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microsoft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/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nanoserver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cmd</a:t>
            </a:r>
            <a:r>
              <a: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409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1D6D88-7972-4A78-B73E-F0EA44C07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8800489" cy="1187098"/>
          </a:xfrm>
        </p:spPr>
        <p:txBody>
          <a:bodyPr>
            <a:normAutofit/>
          </a:bodyPr>
          <a:lstStyle/>
          <a:p>
            <a:pPr algn="just"/>
            <a:r>
              <a:rPr lang="en-US" sz="4800" dirty="0">
                <a:solidFill>
                  <a:srgbClr val="FFFFFF"/>
                </a:solidFill>
              </a:rPr>
              <a:t>Hyper-V Containers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C7879-C2B6-4257-AF4E-912382FA9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940" y="2288543"/>
            <a:ext cx="5495574" cy="4426953"/>
          </a:xfrm>
        </p:spPr>
        <p:txBody>
          <a:bodyPr>
            <a:normAutofit/>
          </a:bodyPr>
          <a:lstStyle/>
          <a:p>
            <a:pPr algn="l"/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There are 2 modes of </a:t>
            </a:r>
            <a:r>
              <a:rPr lang="en-US" sz="180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hyper-v</a:t>
            </a:r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container.</a:t>
            </a:r>
          </a:p>
          <a:p>
            <a:pPr algn="l">
              <a:buFont typeface="+mj-lt"/>
              <a:buAutoNum type="arabicPeriod"/>
            </a:pPr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Windows </a:t>
            </a:r>
            <a:r>
              <a:rPr lang="en-US" sz="180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hyper-v</a:t>
            </a:r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container – Here, </a:t>
            </a:r>
            <a:r>
              <a:rPr lang="en-US" sz="180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hyper-v</a:t>
            </a:r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container runs on top of Windows kernel. Only Windows containers can be run in this mode.</a:t>
            </a:r>
          </a:p>
          <a:p>
            <a:pPr algn="l">
              <a:buFont typeface="+mj-lt"/>
              <a:buAutoNum type="arabicPeriod"/>
            </a:pPr>
            <a:endParaRPr lang="en-US" sz="1800" b="0" i="0" dirty="0">
              <a:solidFill>
                <a:schemeClr val="bg1"/>
              </a:solidFill>
              <a:effectLst/>
              <a:latin typeface="Source Sans Pro" panose="020B0503030403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Linux </a:t>
            </a:r>
            <a:r>
              <a:rPr lang="en-US" sz="180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hyper-v</a:t>
            </a:r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container – Here, </a:t>
            </a:r>
            <a:r>
              <a:rPr lang="en-US" sz="180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hyper-v</a:t>
            </a:r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container runs on top of Linux kernel. This mode was not available earlier and it was introduced as part of </a:t>
            </a:r>
            <a:r>
              <a:rPr lang="en-US" sz="180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Dockercon</a:t>
            </a:r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2017. Any Linux flavor can be used as the base kernel. Docker’s </a:t>
            </a:r>
            <a:r>
              <a:rPr lang="en-US" sz="180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Linuxkit</a:t>
            </a:r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project can be used to build the Linux kernel needed for the </a:t>
            </a:r>
            <a:r>
              <a:rPr lang="en-US" sz="180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hyper-v</a:t>
            </a:r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container. Only Linux containers can be run in this mode.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windows_container_types">
            <a:extLst>
              <a:ext uri="{FF2B5EF4-FFF2-40B4-BE49-F238E27FC236}">
                <a16:creationId xmlns:a16="http://schemas.microsoft.com/office/drawing/2014/main" id="{1C935B38-E4BD-466F-A4BB-45DE6EF51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541" y="2288543"/>
            <a:ext cx="57531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53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1D6D88-7972-4A78-B73E-F0EA44C07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8800489" cy="1187098"/>
          </a:xfrm>
        </p:spPr>
        <p:txBody>
          <a:bodyPr>
            <a:normAutofit/>
          </a:bodyPr>
          <a:lstStyle/>
          <a:p>
            <a:pPr algn="just"/>
            <a:r>
              <a:rPr lang="en-US" sz="4800" dirty="0">
                <a:solidFill>
                  <a:srgbClr val="FFFFFF"/>
                </a:solidFill>
              </a:rPr>
              <a:t>Hyper-V Containers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C7879-C2B6-4257-AF4E-912382FA9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939" y="2288543"/>
            <a:ext cx="10052537" cy="3750473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chemeClr val="bg1"/>
                </a:solidFill>
                <a:latin typeface="Source Sans Pro" panose="020B0503030403020204" pitchFamily="34" charset="0"/>
              </a:rPr>
              <a:t>Is it worth?</a:t>
            </a:r>
            <a:endParaRPr lang="en-US" sz="1800" b="0" i="0" dirty="0">
              <a:solidFill>
                <a:schemeClr val="bg1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sz="1800" u="sng" dirty="0">
                <a:solidFill>
                  <a:schemeClr val="bg1"/>
                </a:solidFill>
                <a:latin typeface="Source Sans Pro" panose="020B0503030403020204" pitchFamily="34" charset="0"/>
              </a:rPr>
              <a:t>Short answer: No.</a:t>
            </a:r>
          </a:p>
          <a:p>
            <a:pPr algn="l"/>
            <a:endParaRPr lang="en-US" sz="1800" b="0" i="0" dirty="0">
              <a:solidFill>
                <a:schemeClr val="bg1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sz="1800" dirty="0">
                <a:solidFill>
                  <a:schemeClr val="bg1"/>
                </a:solidFill>
                <a:latin typeface="Source Sans Pro" panose="020B0503030403020204" pitchFamily="34" charset="0"/>
              </a:rPr>
              <a:t>Why?</a:t>
            </a:r>
          </a:p>
          <a:p>
            <a:pPr algn="l"/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https://forums.docker.com/t/hyper-v-or-native-windows-containers/44631/4</a:t>
            </a:r>
            <a:endParaRPr lang="en-US" sz="1800" b="0" i="0" dirty="0">
              <a:solidFill>
                <a:schemeClr val="bg1"/>
              </a:solidFill>
              <a:effectLst/>
              <a:latin typeface="Source Sans Pro" panose="020B0503030403020204" pitchFamily="34" charset="0"/>
            </a:endParaRPr>
          </a:p>
          <a:p>
            <a:pPr algn="l"/>
            <a:endParaRPr lang="en-US" sz="1800" dirty="0">
              <a:solidFill>
                <a:schemeClr val="bg1"/>
              </a:solidFill>
              <a:latin typeface="Source Sans Pro" panose="020B0503030403020204" pitchFamily="34" charset="0"/>
            </a:endParaRPr>
          </a:p>
          <a:p>
            <a:pPr algn="l"/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https://sreeninet.wordpress.com/2017/05/13/docker-for-windows-different-modes/</a:t>
            </a:r>
            <a:endParaRPr lang="en-US" sz="1800" b="0" i="0" dirty="0">
              <a:solidFill>
                <a:schemeClr val="bg1"/>
              </a:solidFill>
              <a:effectLst/>
              <a:latin typeface="Source Sans Pro" panose="020B0503030403020204" pitchFamily="34" charset="0"/>
            </a:endParaRPr>
          </a:p>
          <a:p>
            <a:pPr algn="l"/>
            <a:endParaRPr lang="en-US" sz="1800" dirty="0">
              <a:solidFill>
                <a:schemeClr val="bg1"/>
              </a:solidFill>
              <a:latin typeface="Source Sans Pro" panose="020B0503030403020204" pitchFamily="34" charset="0"/>
            </a:endParaRPr>
          </a:p>
          <a:p>
            <a:pPr algn="l"/>
            <a:r>
              <a:rPr lang="en-US" sz="18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https://www.stratoscale.com/blog/containers/running-containers-on-bare-metal/</a:t>
            </a:r>
            <a:endParaRPr lang="en-US" sz="1800" b="0" i="0" dirty="0">
              <a:solidFill>
                <a:schemeClr val="bg1"/>
              </a:solidFill>
              <a:effectLst/>
              <a:latin typeface="Source Sans Pro" panose="020B0503030403020204" pitchFamily="34" charset="0"/>
            </a:endParaRPr>
          </a:p>
          <a:p>
            <a:pPr algn="l"/>
            <a:endParaRPr lang="en-US" sz="1800" dirty="0">
              <a:solidFill>
                <a:schemeClr val="bg1"/>
              </a:solidFill>
              <a:latin typeface="Source Sans Pro" panose="020B0503030403020204" pitchFamily="34" charset="0"/>
            </a:endParaRPr>
          </a:p>
          <a:p>
            <a:pPr algn="l"/>
            <a:endParaRPr lang="en-US" sz="1800" b="0" i="0" dirty="0">
              <a:solidFill>
                <a:schemeClr val="bg1"/>
              </a:solidFill>
              <a:effectLst/>
              <a:latin typeface="Source Sans Pro" panose="020B0503030403020204" pitchFamily="34" charset="0"/>
            </a:endParaRPr>
          </a:p>
          <a:p>
            <a:pPr algn="l"/>
            <a:endParaRPr lang="en-US" sz="1800" dirty="0">
              <a:solidFill>
                <a:schemeClr val="bg1"/>
              </a:solidFill>
              <a:latin typeface="Source Sans Pro" panose="020B0503030403020204" pitchFamily="34" charset="0"/>
            </a:endParaRPr>
          </a:p>
          <a:p>
            <a:pPr algn="l"/>
            <a:endParaRPr lang="en-US" sz="1800" b="0" i="0" dirty="0">
              <a:solidFill>
                <a:schemeClr val="bg1"/>
              </a:solidFill>
              <a:effectLst/>
              <a:latin typeface="Source Sans Pro" panose="020B0503030403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2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1D6D88-7972-4A78-B73E-F0EA44C07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8800489" cy="1187098"/>
          </a:xfrm>
        </p:spPr>
        <p:txBody>
          <a:bodyPr>
            <a:normAutofit/>
          </a:bodyPr>
          <a:lstStyle/>
          <a:p>
            <a:pPr algn="just"/>
            <a:r>
              <a:rPr lang="en-US" sz="4800" dirty="0">
                <a:solidFill>
                  <a:srgbClr val="FFFFFF"/>
                </a:solidFill>
              </a:rPr>
              <a:t>Container Orchestration by Docker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What Is Docker? A Beginner&amp;amp;#39;s Guide | JFrog">
            <a:extLst>
              <a:ext uri="{FF2B5EF4-FFF2-40B4-BE49-F238E27FC236}">
                <a16:creationId xmlns:a16="http://schemas.microsoft.com/office/drawing/2014/main" id="{40CB598F-B5F7-4C49-8742-2C27064C3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98" y="2269936"/>
            <a:ext cx="5435943" cy="2950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1D01B0-0ADA-4E47-820A-68C185017189}"/>
              </a:ext>
            </a:extLst>
          </p:cNvPr>
          <p:cNvSpPr txBox="1"/>
          <p:nvPr/>
        </p:nvSpPr>
        <p:spPr>
          <a:xfrm>
            <a:off x="6915530" y="2269936"/>
            <a:ext cx="44378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Docker Image is immutable. You are not able to mutate it once it built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To compare images (in order to understand whether it has the image locally) Docker Daemon uses hash. Otherwise, it goes to remote registry (default or your private registry)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You may specify the amount of memory, processors and cores for each container</a:t>
            </a:r>
          </a:p>
        </p:txBody>
      </p:sp>
    </p:spTree>
    <p:extLst>
      <p:ext uri="{BB962C8B-B14F-4D97-AF65-F5344CB8AC3E}">
        <p14:creationId xmlns:p14="http://schemas.microsoft.com/office/powerpoint/2010/main" val="3239819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5FA7C47-B7C1-4D2E-AB49-ED23BA34B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596EE156-ABF1-4329-A6BA-03B4254E0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8">
            <a:extLst>
              <a:ext uri="{FF2B5EF4-FFF2-40B4-BE49-F238E27FC236}">
                <a16:creationId xmlns:a16="http://schemas.microsoft.com/office/drawing/2014/main" id="{19B9933F-AAB3-444A-8BB5-9CA194A8B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1370435"/>
            <a:ext cx="527226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7">
            <a:extLst>
              <a:ext uri="{FF2B5EF4-FFF2-40B4-BE49-F238E27FC236}">
                <a16:creationId xmlns:a16="http://schemas.microsoft.com/office/drawing/2014/main" id="{7D20183A-0B1D-4A1F-89B1-ADBEDBC6E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8">
            <a:extLst>
              <a:ext uri="{FF2B5EF4-FFF2-40B4-BE49-F238E27FC236}">
                <a16:creationId xmlns:a16="http://schemas.microsoft.com/office/drawing/2014/main" id="{131031D3-26CD-4214-A9A4-5857EFA15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1D6D88-7972-4A78-B73E-F0EA44C07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6879" y="998002"/>
            <a:ext cx="3182940" cy="147195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CI\CD processes. 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CI\CD in Azure &amp; AWS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DCDAE2-230E-401C-A973-8B38CED9BC6D}"/>
              </a:ext>
            </a:extLst>
          </p:cNvPr>
          <p:cNvSpPr txBox="1"/>
          <p:nvPr/>
        </p:nvSpPr>
        <p:spPr>
          <a:xfrm>
            <a:off x="1139635" y="2546161"/>
            <a:ext cx="3200451" cy="29859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b="0" i="0" dirty="0">
                <a:solidFill>
                  <a:srgbClr val="FEFFFF"/>
                </a:solidFill>
                <a:effectLst/>
              </a:rPr>
              <a:t>Difference: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0" i="0" dirty="0">
                <a:solidFill>
                  <a:srgbClr val="FEFFFF"/>
                </a:solidFill>
                <a:effectLst/>
              </a:rPr>
              <a:t>CI stands for continuous integration, a fundamental DevOps best practice where developers frequently merge code changes into a central repository where automated builds and tests run.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0" i="0" dirty="0">
                <a:solidFill>
                  <a:srgbClr val="FEFFFF"/>
                </a:solidFill>
                <a:effectLst/>
              </a:rPr>
              <a:t>But CD can either mean continuous delivery or continuous deployment.</a:t>
            </a:r>
            <a:endParaRPr lang="en-US" sz="1700" dirty="0">
              <a:solidFill>
                <a:srgbClr val="FEFFFF"/>
              </a:solidFill>
            </a:endParaRPr>
          </a:p>
        </p:txBody>
      </p:sp>
      <p:pic>
        <p:nvPicPr>
          <p:cNvPr id="4098" name="Picture 2" descr="Azure DevOps Pipeline and Configuring CI and CD Pipelines - Cynoteck">
            <a:extLst>
              <a:ext uri="{FF2B5EF4-FFF2-40B4-BE49-F238E27FC236}">
                <a16:creationId xmlns:a16="http://schemas.microsoft.com/office/drawing/2014/main" id="{8DE063C9-874C-4B14-AAD8-781D25B56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7812" y="1778707"/>
            <a:ext cx="7328516" cy="3300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251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5FA7C47-B7C1-4D2E-AB49-ED23BA34B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596EE156-ABF1-4329-A6BA-03B4254E0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8">
            <a:extLst>
              <a:ext uri="{FF2B5EF4-FFF2-40B4-BE49-F238E27FC236}">
                <a16:creationId xmlns:a16="http://schemas.microsoft.com/office/drawing/2014/main" id="{19B9933F-AAB3-444A-8BB5-9CA194A8B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1370435"/>
            <a:ext cx="527226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7">
            <a:extLst>
              <a:ext uri="{FF2B5EF4-FFF2-40B4-BE49-F238E27FC236}">
                <a16:creationId xmlns:a16="http://schemas.microsoft.com/office/drawing/2014/main" id="{7D20183A-0B1D-4A1F-89B1-ADBEDBC6E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8">
            <a:extLst>
              <a:ext uri="{FF2B5EF4-FFF2-40B4-BE49-F238E27FC236}">
                <a16:creationId xmlns:a16="http://schemas.microsoft.com/office/drawing/2014/main" id="{131031D3-26CD-4214-A9A4-5857EFA15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1D6D88-7972-4A78-B73E-F0EA44C07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9635" y="873599"/>
            <a:ext cx="3259470" cy="8550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Azure DevOps (ADO)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DCDAE2-230E-401C-A973-8B38CED9BC6D}"/>
              </a:ext>
            </a:extLst>
          </p:cNvPr>
          <p:cNvSpPr txBox="1"/>
          <p:nvPr/>
        </p:nvSpPr>
        <p:spPr>
          <a:xfrm>
            <a:off x="1139635" y="1766157"/>
            <a:ext cx="3200451" cy="376593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b="0" i="0" dirty="0">
                <a:solidFill>
                  <a:srgbClr val="FEFFFF"/>
                </a:solidFill>
                <a:effectLst/>
              </a:rPr>
              <a:t>In Azure DevOps you may find two kinds of automatic operations: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 dirty="0">
              <a:solidFill>
                <a:srgbClr val="FEFFFF"/>
              </a:solidFill>
            </a:endParaRP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FEFFFF"/>
                </a:solidFill>
              </a:rPr>
              <a:t>Pipelines – CI operations consisted of steps. May be triggered by code changed in your repository to run build and test commands.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FEFFFF"/>
                </a:solidFill>
              </a:rPr>
              <a:t>Releases – CD (deployment and delivery).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rgbClr val="FEFFFF"/>
                </a:solidFill>
              </a:rPr>
              <a:t>Meaning: step, steps or even complex mesh of steps which declare what to do. Example: create an image with specific parameters, place it to ACI, trigger different functions and so on. </a:t>
            </a:r>
          </a:p>
        </p:txBody>
      </p:sp>
      <p:pic>
        <p:nvPicPr>
          <p:cNvPr id="5122" name="Picture 2" descr="Create your first pipeline - Azure Pipelines | Microsoft Docs">
            <a:extLst>
              <a:ext uri="{FF2B5EF4-FFF2-40B4-BE49-F238E27FC236}">
                <a16:creationId xmlns:a16="http://schemas.microsoft.com/office/drawing/2014/main" id="{4608FDBE-D671-43E0-897D-FA9D864F2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082" y="358845"/>
            <a:ext cx="6038850" cy="284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Release pipelines - Azure Pipelines | Microsoft Docs">
            <a:extLst>
              <a:ext uri="{FF2B5EF4-FFF2-40B4-BE49-F238E27FC236}">
                <a16:creationId xmlns:a16="http://schemas.microsoft.com/office/drawing/2014/main" id="{3E6AE6E0-830F-475B-8AB5-E4922FFF7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082" y="3429000"/>
            <a:ext cx="6140274" cy="311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223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5FA7C47-B7C1-4D2E-AB49-ED23BA34B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596EE156-ABF1-4329-A6BA-03B4254E0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8">
            <a:extLst>
              <a:ext uri="{FF2B5EF4-FFF2-40B4-BE49-F238E27FC236}">
                <a16:creationId xmlns:a16="http://schemas.microsoft.com/office/drawing/2014/main" id="{19B9933F-AAB3-444A-8BB5-9CA194A8B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1370435"/>
            <a:ext cx="527226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7">
            <a:extLst>
              <a:ext uri="{FF2B5EF4-FFF2-40B4-BE49-F238E27FC236}">
                <a16:creationId xmlns:a16="http://schemas.microsoft.com/office/drawing/2014/main" id="{7D20183A-0B1D-4A1F-89B1-ADBEDBC6E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8">
            <a:extLst>
              <a:ext uri="{FF2B5EF4-FFF2-40B4-BE49-F238E27FC236}">
                <a16:creationId xmlns:a16="http://schemas.microsoft.com/office/drawing/2014/main" id="{131031D3-26CD-4214-A9A4-5857EFA15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1D6D88-7972-4A78-B73E-F0EA44C07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9635" y="873599"/>
            <a:ext cx="3259470" cy="85504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AWS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CodeDeploy</a:t>
            </a:r>
            <a:r>
              <a:rPr lang="en-US" sz="2400" dirty="0">
                <a:solidFill>
                  <a:srgbClr val="FFFFFF"/>
                </a:solidFill>
              </a:rPr>
              <a:t>, </a:t>
            </a:r>
            <a:r>
              <a:rPr lang="en-US" sz="2400" dirty="0" err="1">
                <a:solidFill>
                  <a:srgbClr val="FFFFFF"/>
                </a:solidFill>
              </a:rPr>
              <a:t>CodeCommit</a:t>
            </a:r>
            <a:r>
              <a:rPr lang="en-US" sz="2400" dirty="0">
                <a:solidFill>
                  <a:srgbClr val="FFFFFF"/>
                </a:solidFill>
              </a:rPr>
              <a:t>, </a:t>
            </a:r>
            <a:r>
              <a:rPr lang="en-US" sz="2400" dirty="0" err="1">
                <a:solidFill>
                  <a:srgbClr val="FFFFFF"/>
                </a:solidFill>
              </a:rPr>
              <a:t>CodeStar</a:t>
            </a:r>
            <a:r>
              <a:rPr lang="en-US" sz="2400" dirty="0">
                <a:solidFill>
                  <a:srgbClr val="FFFFFF"/>
                </a:solidFill>
              </a:rPr>
              <a:t>, </a:t>
            </a:r>
            <a:r>
              <a:rPr lang="en-US" sz="2400" dirty="0" err="1">
                <a:solidFill>
                  <a:srgbClr val="FFFFFF"/>
                </a:solidFill>
              </a:rPr>
              <a:t>CodeBuild</a:t>
            </a:r>
            <a:r>
              <a:rPr lang="en-US" sz="2400" dirty="0">
                <a:solidFill>
                  <a:srgbClr val="FFFFFF"/>
                </a:solidFill>
              </a:rPr>
              <a:t>. Jenkins</a:t>
            </a:r>
            <a:endParaRPr lang="en-US" sz="2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DCDAE2-230E-401C-A973-8B38CED9BC6D}"/>
              </a:ext>
            </a:extLst>
          </p:cNvPr>
          <p:cNvSpPr txBox="1"/>
          <p:nvPr/>
        </p:nvSpPr>
        <p:spPr>
          <a:xfrm>
            <a:off x="1139635" y="1766157"/>
            <a:ext cx="3200451" cy="376593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rgbClr val="FEFFFF"/>
                </a:solidFill>
              </a:rPr>
              <a:t>AWS has dozens of specific services each of them serves you in specific situations: code check, code commit and build, deployment.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 dirty="0">
              <a:solidFill>
                <a:srgbClr val="FEFFFF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 err="1">
                <a:solidFill>
                  <a:srgbClr val="FEFFFF"/>
                </a:solidFill>
              </a:rPr>
              <a:t>CodeStar</a:t>
            </a:r>
            <a:r>
              <a:rPr lang="en-US" sz="1700" dirty="0">
                <a:solidFill>
                  <a:srgbClr val="FEFFFF"/>
                </a:solidFill>
              </a:rPr>
              <a:t> – integration between teams, their boards, code repos and build processes. (in ADO – Azure Boards + Azure Repos + Azure Pipelines)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 dirty="0">
              <a:solidFill>
                <a:srgbClr val="FEFFFF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 err="1">
                <a:solidFill>
                  <a:srgbClr val="FEFFFF"/>
                </a:solidFill>
              </a:rPr>
              <a:t>CodeDeploy</a:t>
            </a:r>
            <a:r>
              <a:rPr lang="en-US" sz="1700" dirty="0">
                <a:solidFill>
                  <a:srgbClr val="FEFFFF"/>
                </a:solidFill>
              </a:rPr>
              <a:t> – service which automates code delivery </a:t>
            </a:r>
            <a:r>
              <a:rPr lang="en-US" sz="1700">
                <a:solidFill>
                  <a:srgbClr val="FEFFFF"/>
                </a:solidFill>
              </a:rPr>
              <a:t>to your EC2 \ ECS.</a:t>
            </a:r>
            <a:endParaRPr lang="en-US" sz="1700" dirty="0">
              <a:solidFill>
                <a:srgbClr val="FEFFFF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 dirty="0">
              <a:solidFill>
                <a:srgbClr val="FEFFFF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rgbClr val="FEFFFF"/>
                </a:solidFill>
              </a:rPr>
              <a:t>PS: The more I know in AWS the less I like it.</a:t>
            </a:r>
          </a:p>
        </p:txBody>
      </p:sp>
      <p:pic>
        <p:nvPicPr>
          <p:cNvPr id="6146" name="Picture 2" descr="setup-cicd-pipeline2">
            <a:extLst>
              <a:ext uri="{FF2B5EF4-FFF2-40B4-BE49-F238E27FC236}">
                <a16:creationId xmlns:a16="http://schemas.microsoft.com/office/drawing/2014/main" id="{F5375A87-3220-4BD1-B465-5B1F64BD4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608" y="3597964"/>
            <a:ext cx="5255028" cy="314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AWS CodeStar - Quickly develop, build, and deploy applications on AWS -  Stelligent">
            <a:extLst>
              <a:ext uri="{FF2B5EF4-FFF2-40B4-BE49-F238E27FC236}">
                <a16:creationId xmlns:a16="http://schemas.microsoft.com/office/drawing/2014/main" id="{44B31590-63CF-49FE-B2CC-FCB9513BD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608" y="176214"/>
            <a:ext cx="5255028" cy="308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917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743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Source Sans Pro</vt:lpstr>
      <vt:lpstr>Office Theme</vt:lpstr>
      <vt:lpstr>Jeffrey Richter, Chapter 4</vt:lpstr>
      <vt:lpstr>Containers and Hyper-V Containers</vt:lpstr>
      <vt:lpstr>Hyper-V Containers</vt:lpstr>
      <vt:lpstr>Hyper-V Containers</vt:lpstr>
      <vt:lpstr>Hyper-V Containers</vt:lpstr>
      <vt:lpstr>Container Orchestration by Docker</vt:lpstr>
      <vt:lpstr>CI\CD processes. CI\CD in Azure &amp; AWS</vt:lpstr>
      <vt:lpstr>Azure DevOps (ADO)</vt:lpstr>
      <vt:lpstr>AWS CodeDeploy, CodeCommit, CodeStar, CodeBuild. Jenkins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Jeffrey Richter, Chapter 4</dc:title>
  <dc:creator>Aleksey Kolesnikov</dc:creator>
  <cp:lastModifiedBy>Aleksey Kolesnikov</cp:lastModifiedBy>
  <cp:revision>6</cp:revision>
  <dcterms:created xsi:type="dcterms:W3CDTF">2022-03-06T18:09:48Z</dcterms:created>
  <dcterms:modified xsi:type="dcterms:W3CDTF">2022-03-07T10:35:13Z</dcterms:modified>
</cp:coreProperties>
</file>