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4"/>
  </p:sldMasterIdLst>
  <p:sldIdLst>
    <p:sldId id="280" r:id="rId5"/>
    <p:sldId id="281" r:id="rId6"/>
    <p:sldId id="282" r:id="rId7"/>
    <p:sldId id="283" r:id="rId8"/>
    <p:sldId id="284" r:id="rId9"/>
    <p:sldId id="289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150"/>
            <a:t>Recap</a:t>
          </a:r>
          <a:endParaRPr lang="en-US" dirty="0"/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150"/>
            <a:t>Regions, availability zones and fault domains</a:t>
          </a:r>
          <a:endParaRPr lang="en-US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150"/>
            <a:t>Discussion</a:t>
          </a:r>
          <a:endParaRPr lang="en-US"/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150"/>
            <a:t>Conclusion</a:t>
          </a:r>
          <a:endParaRPr lang="en-US"/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E73E8133-584D-4C45-99EA-6F2691A17A73}">
      <dgm:prSet/>
      <dgm:spPr/>
      <dgm:t>
        <a:bodyPr/>
        <a:lstStyle/>
        <a:p>
          <a:pPr>
            <a:lnSpc>
              <a:spcPct val="100000"/>
            </a:lnSpc>
          </a:pPr>
          <a:r>
            <a:rPr lang="en-150"/>
            <a:t>Microservices: what and why</a:t>
          </a:r>
          <a:endParaRPr lang="en-US" dirty="0"/>
        </a:p>
      </dgm:t>
    </dgm:pt>
    <dgm:pt modelId="{19366B0E-517E-41A1-A871-4D800CF4D2F7}" type="parTrans" cxnId="{CE13601D-E1A5-42B4-9435-EF16045E60FA}">
      <dgm:prSet/>
      <dgm:spPr/>
      <dgm:t>
        <a:bodyPr/>
        <a:lstStyle/>
        <a:p>
          <a:endParaRPr lang="en-US"/>
        </a:p>
      </dgm:t>
    </dgm:pt>
    <dgm:pt modelId="{C09243AF-AD07-4CBF-84F7-E2CD9DD2CEF1}" type="sibTrans" cxnId="{CE13601D-E1A5-42B4-9435-EF16045E60FA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19FB728D-D936-49E8-8834-54D70C93BBA3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ACF9EE0B-6BF6-41F9-B8F0-6FB111C39FD2}" type="pres">
      <dgm:prSet presAssocID="{E754A2A0-41CE-428B-9DDC-DCD1FD12D16A}" presName="compNode" presStyleCnt="0"/>
      <dgm:spPr/>
    </dgm:pt>
    <dgm:pt modelId="{A92EB8D9-2DB4-4628-AEDF-493DEADB41F2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0234025C-F51E-41EA-8735-2540D1AE5653}" type="pres">
      <dgm:prSet presAssocID="{E754A2A0-41CE-428B-9DDC-DCD1FD12D16A}" presName="iconSpace" presStyleCnt="0"/>
      <dgm:spPr/>
    </dgm:pt>
    <dgm:pt modelId="{7096133E-3F25-461B-BA90-C7B38D12F7C8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5B3B5A14-5EE2-4B74-A250-BA9745D5B71A}" type="pres">
      <dgm:prSet presAssocID="{E754A2A0-41CE-428B-9DDC-DCD1FD12D16A}" presName="txSpace" presStyleCnt="0"/>
      <dgm:spPr/>
    </dgm:pt>
    <dgm:pt modelId="{D2246ABA-68EA-4797-803F-18A8FA49A881}" type="pres">
      <dgm:prSet presAssocID="{E754A2A0-41CE-428B-9DDC-DCD1FD12D16A}" presName="desTx" presStyleLbl="revTx" presStyleIdx="1" presStyleCnt="6">
        <dgm:presLayoutVars/>
      </dgm:prSet>
      <dgm:spPr/>
    </dgm:pt>
    <dgm:pt modelId="{AD380384-CA8C-4CB4-A2E3-E4C1CA851A5A}" type="pres">
      <dgm:prSet presAssocID="{02D8D4EF-9694-45C7-AF26-E20371B3C352}" presName="sibTrans" presStyleCnt="0"/>
      <dgm:spPr/>
    </dgm:pt>
    <dgm:pt modelId="{4FC02BAF-5866-4B9C-839E-ABBB7F71DBF0}" type="pres">
      <dgm:prSet presAssocID="{DCCE571A-4D30-4294-ABAF-6885F619D2D9}" presName="compNode" presStyleCnt="0"/>
      <dgm:spPr/>
    </dgm:pt>
    <dgm:pt modelId="{A97853E4-0F57-44DD-9656-2C0E488D86E0}" type="pres">
      <dgm:prSet presAssocID="{DCCE571A-4D30-4294-ABAF-6885F619D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19408DA-FCB9-454D-A6CD-636D2C283978}" type="pres">
      <dgm:prSet presAssocID="{DCCE571A-4D30-4294-ABAF-6885F619D2D9}" presName="iconSpace" presStyleCnt="0"/>
      <dgm:spPr/>
    </dgm:pt>
    <dgm:pt modelId="{41DBB80C-C5FC-40B0-A250-B8F4313C44F4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50412CDF-B452-468A-B6B1-511D16D4C164}" type="pres">
      <dgm:prSet presAssocID="{DCCE571A-4D30-4294-ABAF-6885F619D2D9}" presName="txSpace" presStyleCnt="0"/>
      <dgm:spPr/>
    </dgm:pt>
    <dgm:pt modelId="{69846EFE-E86F-4229-8023-3867FCFA5299}" type="pres">
      <dgm:prSet presAssocID="{DCCE571A-4D30-4294-ABAF-6885F619D2D9}" presName="desTx" presStyleLbl="revTx" presStyleIdx="3" presStyleCnt="6">
        <dgm:presLayoutVars/>
      </dgm:prSet>
      <dgm:spPr/>
    </dgm:pt>
    <dgm:pt modelId="{4962969A-DD5B-4F67-8B40-9861F8F007FE}" type="pres">
      <dgm:prSet presAssocID="{2C1DF6EC-6090-4926-A556-3D2417B7F2AA}" presName="sibTrans" presStyleCnt="0"/>
      <dgm:spPr/>
    </dgm:pt>
    <dgm:pt modelId="{64614517-5560-4C3B-BCF0-D54BEAD2CBBB}" type="pres">
      <dgm:prSet presAssocID="{1C1B28B7-2609-4BAA-AAAB-5801EDFD334C}" presName="compNode" presStyleCnt="0"/>
      <dgm:spPr/>
    </dgm:pt>
    <dgm:pt modelId="{6AC21C6A-C47A-4FAE-8E37-E00DFF031442}" type="pres">
      <dgm:prSet presAssocID="{1C1B28B7-2609-4BAA-AAAB-5801EDFD33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011AB222-632B-417D-88AB-328CB278BBB4}" type="pres">
      <dgm:prSet presAssocID="{1C1B28B7-2609-4BAA-AAAB-5801EDFD334C}" presName="iconSpace" presStyleCnt="0"/>
      <dgm:spPr/>
    </dgm:pt>
    <dgm:pt modelId="{2EDDC824-3BF4-4AC7-BA12-DDF825357C88}" type="pres">
      <dgm:prSet presAssocID="{1C1B28B7-2609-4BAA-AAAB-5801EDFD334C}" presName="parTx" presStyleLbl="revTx" presStyleIdx="4" presStyleCnt="6">
        <dgm:presLayoutVars>
          <dgm:chMax val="0"/>
          <dgm:chPref val="0"/>
        </dgm:presLayoutVars>
      </dgm:prSet>
      <dgm:spPr/>
    </dgm:pt>
    <dgm:pt modelId="{FE54FD63-0A90-400C-B044-76461CEB5845}" type="pres">
      <dgm:prSet presAssocID="{1C1B28B7-2609-4BAA-AAAB-5801EDFD334C}" presName="txSpace" presStyleCnt="0"/>
      <dgm:spPr/>
    </dgm:pt>
    <dgm:pt modelId="{4360642B-E7EA-4DF0-BC91-B16EA7C0CDEC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CE13601D-E1A5-42B4-9435-EF16045E60FA}" srcId="{E754A2A0-41CE-428B-9DDC-DCD1FD12D16A}" destId="{E73E8133-584D-4C45-99EA-6F2691A17A73}" srcOrd="1" destOrd="0" parTransId="{19366B0E-517E-41A1-A871-4D800CF4D2F7}" sibTransId="{C09243AF-AD07-4CBF-84F7-E2CD9DD2CEF1}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AF3CF145-5A4D-41BE-B74B-4E69EDFC91E2}" type="presOf" srcId="{E817CCF5-DA3F-4E5F-BE7C-D8111B2BFEBA}" destId="{19FB728D-D936-49E8-8834-54D70C93BBA3}" srcOrd="0" destOrd="0" presId="urn:microsoft.com/office/officeart/2018/5/layout/CenteredIconLabelDescriptionList"/>
    <dgm:cxn modelId="{1005334A-62F7-47F6-B8D4-105559FF515E}" type="presOf" srcId="{E754A2A0-41CE-428B-9DDC-DCD1FD12D16A}" destId="{7096133E-3F25-461B-BA90-C7B38D12F7C8}" srcOrd="0" destOrd="0" presId="urn:microsoft.com/office/officeart/2018/5/layout/CenteredIconLabelDescriptionList"/>
    <dgm:cxn modelId="{AC7E8B73-FFB9-4B7C-BEA2-717A53ED6CE1}" type="presOf" srcId="{E73E8133-584D-4C45-99EA-6F2691A17A73}" destId="{D2246ABA-68EA-4797-803F-18A8FA49A881}" srcOrd="0" destOrd="1" presId="urn:microsoft.com/office/officeart/2018/5/layout/CenteredIconLabelDescriptionList"/>
    <dgm:cxn modelId="{E4577FB5-93E1-49D0-86CF-9A54F8A4E682}" type="presOf" srcId="{B4C55E9F-B5C0-4AD1-919B-D2D83AC9CD40}" destId="{69846EFE-E86F-4229-8023-3867FCFA5299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E4CBFFC8-9459-4797-BB2F-673D28C2DDD2}" type="presOf" srcId="{DCCE571A-4D30-4294-ABAF-6885F619D2D9}" destId="{41DBB80C-C5FC-40B0-A250-B8F4313C44F4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AA4126D9-CAC6-47E7-910A-B321804D8032}" type="presOf" srcId="{1C1B28B7-2609-4BAA-AAAB-5801EDFD334C}" destId="{2EDDC824-3BF4-4AC7-BA12-DDF825357C88}" srcOrd="0" destOrd="0" presId="urn:microsoft.com/office/officeart/2018/5/layout/CenteredIconLabelDescriptionList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19E69FE9-BED0-44AA-8DF9-EE024E099691}" type="presOf" srcId="{C2F66EED-74C3-4F36-A1D4-8AFCBB009938}" destId="{D2246ABA-68EA-4797-803F-18A8FA49A881}" srcOrd="0" destOrd="0" presId="urn:microsoft.com/office/officeart/2018/5/layout/CenteredIconLabelDescriptionList"/>
    <dgm:cxn modelId="{0D455623-98D1-4B7C-877E-19204FB5E777}" type="presParOf" srcId="{19FB728D-D936-49E8-8834-54D70C93BBA3}" destId="{ACF9EE0B-6BF6-41F9-B8F0-6FB111C39FD2}" srcOrd="0" destOrd="0" presId="urn:microsoft.com/office/officeart/2018/5/layout/CenteredIconLabelDescriptionList"/>
    <dgm:cxn modelId="{D9C3D9A0-F3F7-4BCB-987B-69EBF8EC8E7A}" type="presParOf" srcId="{ACF9EE0B-6BF6-41F9-B8F0-6FB111C39FD2}" destId="{A92EB8D9-2DB4-4628-AEDF-493DEADB41F2}" srcOrd="0" destOrd="0" presId="urn:microsoft.com/office/officeart/2018/5/layout/CenteredIconLabelDescriptionList"/>
    <dgm:cxn modelId="{EF9D1CBD-79C4-4CB3-B4E3-8A52270CE470}" type="presParOf" srcId="{ACF9EE0B-6BF6-41F9-B8F0-6FB111C39FD2}" destId="{0234025C-F51E-41EA-8735-2540D1AE5653}" srcOrd="1" destOrd="0" presId="urn:microsoft.com/office/officeart/2018/5/layout/CenteredIconLabelDescriptionList"/>
    <dgm:cxn modelId="{D4E4BE82-31F4-4A0F-9AA1-B58CCF47A22D}" type="presParOf" srcId="{ACF9EE0B-6BF6-41F9-B8F0-6FB111C39FD2}" destId="{7096133E-3F25-461B-BA90-C7B38D12F7C8}" srcOrd="2" destOrd="0" presId="urn:microsoft.com/office/officeart/2018/5/layout/CenteredIconLabelDescriptionList"/>
    <dgm:cxn modelId="{4310E64B-CBC3-4F70-9A28-F208340AC9A4}" type="presParOf" srcId="{ACF9EE0B-6BF6-41F9-B8F0-6FB111C39FD2}" destId="{5B3B5A14-5EE2-4B74-A250-BA9745D5B71A}" srcOrd="3" destOrd="0" presId="urn:microsoft.com/office/officeart/2018/5/layout/CenteredIconLabelDescriptionList"/>
    <dgm:cxn modelId="{0432DBBB-A63A-4AF5-BE16-243621D930BB}" type="presParOf" srcId="{ACF9EE0B-6BF6-41F9-B8F0-6FB111C39FD2}" destId="{D2246ABA-68EA-4797-803F-18A8FA49A881}" srcOrd="4" destOrd="0" presId="urn:microsoft.com/office/officeart/2018/5/layout/CenteredIconLabelDescriptionList"/>
    <dgm:cxn modelId="{7407EF5F-F25B-4841-97CD-8388D43E20CB}" type="presParOf" srcId="{19FB728D-D936-49E8-8834-54D70C93BBA3}" destId="{AD380384-CA8C-4CB4-A2E3-E4C1CA851A5A}" srcOrd="1" destOrd="0" presId="urn:microsoft.com/office/officeart/2018/5/layout/CenteredIconLabelDescriptionList"/>
    <dgm:cxn modelId="{BA18644A-4BC9-4965-9C18-E13E9CE4C086}" type="presParOf" srcId="{19FB728D-D936-49E8-8834-54D70C93BBA3}" destId="{4FC02BAF-5866-4B9C-839E-ABBB7F71DBF0}" srcOrd="2" destOrd="0" presId="urn:microsoft.com/office/officeart/2018/5/layout/CenteredIconLabelDescriptionList"/>
    <dgm:cxn modelId="{8336300D-4F2C-46E3-8CAE-844419F0274E}" type="presParOf" srcId="{4FC02BAF-5866-4B9C-839E-ABBB7F71DBF0}" destId="{A97853E4-0F57-44DD-9656-2C0E488D86E0}" srcOrd="0" destOrd="0" presId="urn:microsoft.com/office/officeart/2018/5/layout/CenteredIconLabelDescriptionList"/>
    <dgm:cxn modelId="{4B15F52F-54BC-429B-B04B-0912572EE674}" type="presParOf" srcId="{4FC02BAF-5866-4B9C-839E-ABBB7F71DBF0}" destId="{119408DA-FCB9-454D-A6CD-636D2C283978}" srcOrd="1" destOrd="0" presId="urn:microsoft.com/office/officeart/2018/5/layout/CenteredIconLabelDescriptionList"/>
    <dgm:cxn modelId="{6EF273CD-C362-408A-9874-CA7AF824684D}" type="presParOf" srcId="{4FC02BAF-5866-4B9C-839E-ABBB7F71DBF0}" destId="{41DBB80C-C5FC-40B0-A250-B8F4313C44F4}" srcOrd="2" destOrd="0" presId="urn:microsoft.com/office/officeart/2018/5/layout/CenteredIconLabelDescriptionList"/>
    <dgm:cxn modelId="{99FF241C-DD39-4FA6-B7E1-55A16DD72F72}" type="presParOf" srcId="{4FC02BAF-5866-4B9C-839E-ABBB7F71DBF0}" destId="{50412CDF-B452-468A-B6B1-511D16D4C164}" srcOrd="3" destOrd="0" presId="urn:microsoft.com/office/officeart/2018/5/layout/CenteredIconLabelDescriptionList"/>
    <dgm:cxn modelId="{10A805E3-D8E6-4283-BCAD-EF095BA409F8}" type="presParOf" srcId="{4FC02BAF-5866-4B9C-839E-ABBB7F71DBF0}" destId="{69846EFE-E86F-4229-8023-3867FCFA5299}" srcOrd="4" destOrd="0" presId="urn:microsoft.com/office/officeart/2018/5/layout/CenteredIconLabelDescriptionList"/>
    <dgm:cxn modelId="{9DB63987-663C-4E32-8351-40DB81FFDF1A}" type="presParOf" srcId="{19FB728D-D936-49E8-8834-54D70C93BBA3}" destId="{4962969A-DD5B-4F67-8B40-9861F8F007FE}" srcOrd="3" destOrd="0" presId="urn:microsoft.com/office/officeart/2018/5/layout/CenteredIconLabelDescriptionList"/>
    <dgm:cxn modelId="{F03518E1-4960-4DC7-AB31-44100D93A653}" type="presParOf" srcId="{19FB728D-D936-49E8-8834-54D70C93BBA3}" destId="{64614517-5560-4C3B-BCF0-D54BEAD2CBBB}" srcOrd="4" destOrd="0" presId="urn:microsoft.com/office/officeart/2018/5/layout/CenteredIconLabelDescriptionList"/>
    <dgm:cxn modelId="{10E9D43A-8DEB-45EF-A6AC-3C7E72D961F0}" type="presParOf" srcId="{64614517-5560-4C3B-BCF0-D54BEAD2CBBB}" destId="{6AC21C6A-C47A-4FAE-8E37-E00DFF031442}" srcOrd="0" destOrd="0" presId="urn:microsoft.com/office/officeart/2018/5/layout/CenteredIconLabelDescriptionList"/>
    <dgm:cxn modelId="{4988E683-7E1F-4E15-A11A-42C8CBBA40A9}" type="presParOf" srcId="{64614517-5560-4C3B-BCF0-D54BEAD2CBBB}" destId="{011AB222-632B-417D-88AB-328CB278BBB4}" srcOrd="1" destOrd="0" presId="urn:microsoft.com/office/officeart/2018/5/layout/CenteredIconLabelDescriptionList"/>
    <dgm:cxn modelId="{1A1E7FB5-D203-418B-9044-D54866D362D2}" type="presParOf" srcId="{64614517-5560-4C3B-BCF0-D54BEAD2CBBB}" destId="{2EDDC824-3BF4-4AC7-BA12-DDF825357C88}" srcOrd="2" destOrd="0" presId="urn:microsoft.com/office/officeart/2018/5/layout/CenteredIconLabelDescriptionList"/>
    <dgm:cxn modelId="{D36DF8DB-8D4D-498B-A6A7-B4AEF9179771}" type="presParOf" srcId="{64614517-5560-4C3B-BCF0-D54BEAD2CBBB}" destId="{FE54FD63-0A90-400C-B044-76461CEB5845}" srcOrd="3" destOrd="0" presId="urn:microsoft.com/office/officeart/2018/5/layout/CenteredIconLabelDescriptionList"/>
    <dgm:cxn modelId="{7538CB62-B22F-4B88-8187-F21EE603B367}" type="presParOf" srcId="{64614517-5560-4C3B-BCF0-D54BEAD2CBBB}" destId="{4360642B-E7EA-4DF0-BC91-B16EA7C0CDE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B8D9-2DB4-4628-AEDF-493DEADB41F2}">
      <dsp:nvSpPr>
        <dsp:cNvPr id="0" name=""/>
        <dsp:cNvSpPr/>
      </dsp:nvSpPr>
      <dsp:spPr>
        <a:xfrm>
          <a:off x="1011012" y="261937"/>
          <a:ext cx="1081263" cy="1081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6133E-3F25-461B-BA90-C7B38D12F7C8}">
      <dsp:nvSpPr>
        <dsp:cNvPr id="0" name=""/>
        <dsp:cNvSpPr/>
      </dsp:nvSpPr>
      <dsp:spPr>
        <a:xfrm>
          <a:off x="6982" y="1450924"/>
          <a:ext cx="3089323" cy="46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150" sz="3300" kern="1200"/>
            <a:t>Recap</a:t>
          </a:r>
          <a:endParaRPr lang="en-US" sz="3300" kern="1200" dirty="0"/>
        </a:p>
      </dsp:txBody>
      <dsp:txXfrm>
        <a:off x="6982" y="1450924"/>
        <a:ext cx="3089323" cy="463398"/>
      </dsp:txXfrm>
    </dsp:sp>
    <dsp:sp modelId="{D2246ABA-68EA-4797-803F-18A8FA49A881}">
      <dsp:nvSpPr>
        <dsp:cNvPr id="0" name=""/>
        <dsp:cNvSpPr/>
      </dsp:nvSpPr>
      <dsp:spPr>
        <a:xfrm>
          <a:off x="6982" y="1964426"/>
          <a:ext cx="3089323" cy="80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150" sz="1700" kern="1200"/>
            <a:t>Regions, availability zones and fault domains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150" sz="1700" kern="1200"/>
            <a:t>Microservices: what and why</a:t>
          </a:r>
          <a:endParaRPr lang="en-US" sz="1700" kern="1200" dirty="0"/>
        </a:p>
      </dsp:txBody>
      <dsp:txXfrm>
        <a:off x="6982" y="1964426"/>
        <a:ext cx="3089323" cy="802703"/>
      </dsp:txXfrm>
    </dsp:sp>
    <dsp:sp modelId="{A97853E4-0F57-44DD-9656-2C0E488D86E0}">
      <dsp:nvSpPr>
        <dsp:cNvPr id="0" name=""/>
        <dsp:cNvSpPr/>
      </dsp:nvSpPr>
      <dsp:spPr>
        <a:xfrm>
          <a:off x="4640968" y="261937"/>
          <a:ext cx="1081263" cy="1081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BB80C-C5FC-40B0-A250-B8F4313C44F4}">
      <dsp:nvSpPr>
        <dsp:cNvPr id="0" name=""/>
        <dsp:cNvSpPr/>
      </dsp:nvSpPr>
      <dsp:spPr>
        <a:xfrm>
          <a:off x="3636938" y="1450924"/>
          <a:ext cx="3089323" cy="46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150" sz="3300" kern="1200"/>
            <a:t>Discussion</a:t>
          </a:r>
          <a:endParaRPr lang="en-US" sz="3300" kern="1200"/>
        </a:p>
      </dsp:txBody>
      <dsp:txXfrm>
        <a:off x="3636938" y="1450924"/>
        <a:ext cx="3089323" cy="463398"/>
      </dsp:txXfrm>
    </dsp:sp>
    <dsp:sp modelId="{69846EFE-E86F-4229-8023-3867FCFA5299}">
      <dsp:nvSpPr>
        <dsp:cNvPr id="0" name=""/>
        <dsp:cNvSpPr/>
      </dsp:nvSpPr>
      <dsp:spPr>
        <a:xfrm>
          <a:off x="3636938" y="1964426"/>
          <a:ext cx="3089323" cy="80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636938" y="1964426"/>
        <a:ext cx="3089323" cy="802703"/>
      </dsp:txXfrm>
    </dsp:sp>
    <dsp:sp modelId="{6AC21C6A-C47A-4FAE-8E37-E00DFF031442}">
      <dsp:nvSpPr>
        <dsp:cNvPr id="0" name=""/>
        <dsp:cNvSpPr/>
      </dsp:nvSpPr>
      <dsp:spPr>
        <a:xfrm>
          <a:off x="8270923" y="261937"/>
          <a:ext cx="1081263" cy="10812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DC824-3BF4-4AC7-BA12-DDF825357C88}">
      <dsp:nvSpPr>
        <dsp:cNvPr id="0" name=""/>
        <dsp:cNvSpPr/>
      </dsp:nvSpPr>
      <dsp:spPr>
        <a:xfrm>
          <a:off x="7266893" y="1450924"/>
          <a:ext cx="3089323" cy="46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150" sz="3300" kern="1200"/>
            <a:t>Conclusion</a:t>
          </a:r>
          <a:endParaRPr lang="en-US" sz="3300" kern="1200"/>
        </a:p>
      </dsp:txBody>
      <dsp:txXfrm>
        <a:off x="7266893" y="1450924"/>
        <a:ext cx="3089323" cy="463398"/>
      </dsp:txXfrm>
    </dsp:sp>
    <dsp:sp modelId="{4360642B-E7EA-4DF0-BC91-B16EA7C0CDEC}">
      <dsp:nvSpPr>
        <dsp:cNvPr id="0" name=""/>
        <dsp:cNvSpPr/>
      </dsp:nvSpPr>
      <dsp:spPr>
        <a:xfrm>
          <a:off x="7266893" y="1964426"/>
          <a:ext cx="3089323" cy="802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613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17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472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390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62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975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267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3016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270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2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966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22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2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232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3ED0CC-082F-4160-86E5-0D6041F12778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7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choos.net/microsoft-azure-datacente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ackspace.com/blog/aws-101-regions-availability-zones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ingle_point_of_failure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zone.com/articles/microservices-basic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Architecting Distributed Cloud Applications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150">
                <a:solidFill>
                  <a:schemeClr val="tx1">
                    <a:lumMod val="65000"/>
                    <a:lumOff val="35000"/>
                  </a:schemeClr>
                </a:solidFill>
              </a:rPr>
              <a:t>Part 2 – Regions and Microservices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7200-C493-4E7B-9381-DD16C706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9F687-617E-4408-AC2B-8E2AEF2F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05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/>
              <a:t>Agenda</a:t>
            </a:r>
            <a:r>
              <a:rPr lang="en-US"/>
              <a:t> 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891194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150" dirty="0"/>
              <a:t>Regions</a:t>
            </a:r>
            <a:endParaRPr lang="en-US" dirty="0"/>
          </a:p>
        </p:txBody>
      </p:sp>
      <p:pic>
        <p:nvPicPr>
          <p:cNvPr id="1026" name="Picture 2" descr="Microsoft Azure datacenter locations | Buy Azure cloud hosting">
            <a:extLst>
              <a:ext uri="{FF2B5EF4-FFF2-40B4-BE49-F238E27FC236}">
                <a16:creationId xmlns:a16="http://schemas.microsoft.com/office/drawing/2014/main" id="{68AC249E-3A16-4998-8764-DA4250AB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3" y="1825095"/>
            <a:ext cx="97536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CB1BC5-8DBC-439E-863D-5CC4F4E0F2CC}"/>
              </a:ext>
            </a:extLst>
          </p:cNvPr>
          <p:cNvSpPr txBox="1"/>
          <p:nvPr/>
        </p:nvSpPr>
        <p:spPr>
          <a:xfrm>
            <a:off x="1530220" y="184536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dirty="0"/>
              <a:t>Azure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7B1A3-4D49-4F3F-AA88-DC67A7C0C1C0}"/>
              </a:ext>
            </a:extLst>
          </p:cNvPr>
          <p:cNvSpPr txBox="1"/>
          <p:nvPr/>
        </p:nvSpPr>
        <p:spPr>
          <a:xfrm>
            <a:off x="8015412" y="6308521"/>
            <a:ext cx="3150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3"/>
              </a:rPr>
              <a:t>https://jachoos.net/microsoft-azure-datacenter/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0807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43EC75-5DDF-40C0-8FD0-4D2891BD1758}"/>
              </a:ext>
            </a:extLst>
          </p:cNvPr>
          <p:cNvSpPr txBox="1"/>
          <p:nvPr/>
        </p:nvSpPr>
        <p:spPr>
          <a:xfrm>
            <a:off x="913774" y="2367092"/>
            <a:ext cx="3740509" cy="38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500" dirty="0"/>
              <a:t>A common misconception is that a single zone equals a single data center. In fact, each zone is backed by one or more physical data centers, with the largest backed by five. While a single availability zone can span multiple data centers, no two zones share a data center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500" dirty="0">
                <a:hlinkClick r:id="rId2"/>
              </a:rPr>
              <a:t>https://www.rackspace.com/blog/aws-101-regions-availability-zones</a:t>
            </a:r>
            <a:endParaRPr lang="en-US" sz="1500" dirty="0"/>
          </a:p>
        </p:txBody>
      </p:sp>
      <p:pic>
        <p:nvPicPr>
          <p:cNvPr id="2052" name="Picture 4" descr="Regions and Availability Zones — SIM-Cloud 5.0 documentation">
            <a:extLst>
              <a:ext uri="{FF2B5EF4-FFF2-40B4-BE49-F238E27FC236}">
                <a16:creationId xmlns:a16="http://schemas.microsoft.com/office/drawing/2014/main" id="{A48F2986-B2EB-45EA-A003-87DBC40B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643" y="1481560"/>
            <a:ext cx="6299887" cy="37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1711F8-B600-42A9-9DA9-1EAEE60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Availability zones</a:t>
            </a:r>
          </a:p>
        </p:txBody>
      </p:sp>
    </p:spTree>
    <p:extLst>
      <p:ext uri="{BB962C8B-B14F-4D97-AF65-F5344CB8AC3E}">
        <p14:creationId xmlns:p14="http://schemas.microsoft.com/office/powerpoint/2010/main" val="5461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2D1C-203E-41AA-85C7-D1A191CB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Inside data </a:t>
            </a:r>
            <a:r>
              <a:rPr lang="en-150" dirty="0" err="1"/>
              <a:t>center</a:t>
            </a:r>
            <a:r>
              <a:rPr lang="en-150" dirty="0"/>
              <a:t> - Rack, PC, VM</a:t>
            </a:r>
            <a:endParaRPr lang="en-GB" dirty="0"/>
          </a:p>
        </p:txBody>
      </p:sp>
      <p:pic>
        <p:nvPicPr>
          <p:cNvPr id="4098" name="Picture 2" descr="In Data Center: Female IT Technician Stands before Open Server Rack Cabinet,  Uses Laptop Computer to Run Maintenance Diagnostics so that Mainframe Works  at Optimal Functioning Level. - Stock Photo - Dissolve">
            <a:extLst>
              <a:ext uri="{FF2B5EF4-FFF2-40B4-BE49-F238E27FC236}">
                <a16:creationId xmlns:a16="http://schemas.microsoft.com/office/drawing/2014/main" id="{C772BE82-4653-4AEF-B6C6-4EC4FDA570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7" y="2036405"/>
            <a:ext cx="6730484" cy="378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2A790D4-CA64-416A-8166-5DE0521F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46" y="1776567"/>
            <a:ext cx="3348061" cy="44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2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2414-B8B9-4FC4-904F-3A82B3A2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Fault domains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07F2-2CDF-4324-BAD3-AB4EA13BC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150" cap="none" dirty="0"/>
              <a:t>Single point of failure - </a:t>
            </a:r>
            <a:r>
              <a:rPr lang="en-GB" cap="none" dirty="0"/>
              <a:t>is a part of a system that, if it fails, will stop the entire system from working.</a:t>
            </a:r>
            <a:r>
              <a:rPr lang="en-150" cap="none" dirty="0"/>
              <a:t> </a:t>
            </a:r>
            <a:r>
              <a:rPr lang="en-GB" sz="1200" cap="none" dirty="0">
                <a:hlinkClick r:id="rId2"/>
              </a:rPr>
              <a:t>https://en.wikipedia.org/wiki/Single_point_of_failure</a:t>
            </a:r>
            <a:endParaRPr lang="en-150" sz="1200" cap="none" dirty="0"/>
          </a:p>
          <a:p>
            <a:r>
              <a:rPr lang="en-150" cap="none" dirty="0"/>
              <a:t>Why it is important to distribute your application instances across multiple fault domains?</a:t>
            </a:r>
          </a:p>
          <a:p>
            <a:r>
              <a:rPr lang="en-150" cap="none" dirty="0"/>
              <a:t>What are the drawbacks of service replication across multiple fault domains?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00288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are microservices?">
            <a:extLst>
              <a:ext uri="{FF2B5EF4-FFF2-40B4-BE49-F238E27FC236}">
                <a16:creationId xmlns:a16="http://schemas.microsoft.com/office/drawing/2014/main" id="{33A14A00-E5C7-431C-B0D1-5AC382B4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5" y="1058326"/>
            <a:ext cx="6909479" cy="4750266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A8353-7395-4B67-8EE5-3B4C7C06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150" dirty="0"/>
              <a:t>Microservices – What?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C9DB-4586-4633-9345-CBD915EB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150" sz="1800" cap="none" dirty="0"/>
              <a:t>Microservices vs Monolith</a:t>
            </a:r>
          </a:p>
          <a:p>
            <a:r>
              <a:rPr lang="en-150" sz="1800" cap="none" dirty="0"/>
              <a:t>Solves a domain specific problem and has exclusive access to its own data store</a:t>
            </a:r>
          </a:p>
          <a:p>
            <a:r>
              <a:rPr lang="en-150" sz="1800" cap="none" dirty="0"/>
              <a:t>Decoupled but not completely independent</a:t>
            </a:r>
          </a:p>
          <a:p>
            <a:pPr lvl="1"/>
            <a:r>
              <a:rPr lang="en-150" sz="1600" cap="none" dirty="0"/>
              <a:t>If one service fails what happens to the application?</a:t>
            </a:r>
            <a:endParaRPr lang="en-GB" sz="1600" cap="none" dirty="0"/>
          </a:p>
        </p:txBody>
      </p:sp>
    </p:spTree>
    <p:extLst>
      <p:ext uri="{BB962C8B-B14F-4D97-AF65-F5344CB8AC3E}">
        <p14:creationId xmlns:p14="http://schemas.microsoft.com/office/powerpoint/2010/main" val="169949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70FB-C92F-4111-9DF2-F1E2D3B8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Microservices – 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B0A87-0CF6-4DF7-A703-BCA17629C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987422" cy="3416300"/>
          </a:xfrm>
        </p:spPr>
        <p:txBody>
          <a:bodyPr/>
          <a:lstStyle/>
          <a:p>
            <a:r>
              <a:rPr lang="en-150" cap="none" dirty="0"/>
              <a:t>It is not universally defined: you can find different opinions!</a:t>
            </a:r>
          </a:p>
          <a:p>
            <a:r>
              <a:rPr lang="en-150" cap="none" dirty="0"/>
              <a:t>What Richter thinks:</a:t>
            </a:r>
          </a:p>
          <a:p>
            <a:pPr lvl="1"/>
            <a:r>
              <a:rPr lang="en-150" cap="none" dirty="0"/>
              <a:t>Scale independently</a:t>
            </a:r>
          </a:p>
          <a:p>
            <a:pPr lvl="1"/>
            <a:r>
              <a:rPr lang="en-150" cap="none" dirty="0"/>
              <a:t>Different technology stacks</a:t>
            </a:r>
          </a:p>
          <a:p>
            <a:pPr lvl="1"/>
            <a:r>
              <a:rPr lang="en-150" cap="none" dirty="0"/>
              <a:t>More than one client: adopt new features at will</a:t>
            </a:r>
          </a:p>
          <a:p>
            <a:pPr lvl="1"/>
            <a:r>
              <a:rPr lang="en-150" cap="none" dirty="0"/>
              <a:t>Conflicting dependencies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48334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70A8-6D1A-4FD9-83A2-2B91492F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10404259" cy="1573863"/>
          </a:xfrm>
        </p:spPr>
        <p:txBody>
          <a:bodyPr>
            <a:normAutofit/>
          </a:bodyPr>
          <a:lstStyle/>
          <a:p>
            <a:pPr algn="l"/>
            <a:r>
              <a:rPr lang="en-150" dirty="0"/>
              <a:t>Microservices – maybe it’s not for you?</a:t>
            </a:r>
            <a:endParaRPr lang="en-GB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3BFC95BD-057A-4CD8-A2CD-A70C1BD9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en-150" sz="1800" cap="none" dirty="0"/>
              <a:t>What are the biggest shortcomings of microservices?</a:t>
            </a:r>
          </a:p>
          <a:p>
            <a:r>
              <a:rPr lang="en-150" sz="1800" cap="none"/>
              <a:t>Do </a:t>
            </a:r>
            <a:r>
              <a:rPr lang="en-150" sz="1800" cap="none" dirty="0"/>
              <a:t>benefits of microservices always outweigh shortcomings?</a:t>
            </a:r>
          </a:p>
          <a:p>
            <a:r>
              <a:rPr lang="en-150" sz="1800" cap="none" dirty="0"/>
              <a:t>What about SLA of a microservice application?</a:t>
            </a:r>
          </a:p>
          <a:p>
            <a:pPr lvl="1"/>
            <a:r>
              <a:rPr lang="en-150" cap="none" dirty="0"/>
              <a:t>Each dependent microservice reduces application’s SLA</a:t>
            </a:r>
          </a:p>
          <a:p>
            <a:endParaRPr lang="en-150" cap="none" dirty="0"/>
          </a:p>
          <a:p>
            <a:endParaRPr lang="en-US" sz="1800" cap="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C0E7F-C5F4-4C01-BF2D-928547FFC26F}"/>
              </a:ext>
            </a:extLst>
          </p:cNvPr>
          <p:cNvSpPr txBox="1"/>
          <p:nvPr/>
        </p:nvSpPr>
        <p:spPr>
          <a:xfrm>
            <a:off x="7467487" y="2449369"/>
            <a:ext cx="456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https://dzone.com/articles/microservices-basics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A2868-3C29-4615-BF16-782F3938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30" y="2818701"/>
            <a:ext cx="6814657" cy="17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848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5DE782D64A6458C263817460FCFDF" ma:contentTypeVersion="2" ma:contentTypeDescription="Create a new document." ma:contentTypeScope="" ma:versionID="5fe2859d3057dd18477fb623b31cb1ed">
  <xsd:schema xmlns:xsd="http://www.w3.org/2001/XMLSchema" xmlns:xs="http://www.w3.org/2001/XMLSchema" xmlns:p="http://schemas.microsoft.com/office/2006/metadata/properties" xmlns:ns2="4ed2547f-b522-4eae-ad5f-afeec2e08acf" targetNamespace="http://schemas.microsoft.com/office/2006/metadata/properties" ma:root="true" ma:fieldsID="6cb6c1e3e4990fb49b924c06a805e434" ns2:_="">
    <xsd:import namespace="4ed2547f-b522-4eae-ad5f-afeec2e08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2547f-b522-4eae-ad5f-afeec2e08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A41E4-BC59-49FD-A187-6D3540585636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134</TotalTime>
  <Words>303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Architecting Distributed Cloud Applications</vt:lpstr>
      <vt:lpstr>Agenda </vt:lpstr>
      <vt:lpstr>Regions</vt:lpstr>
      <vt:lpstr>Availability zones</vt:lpstr>
      <vt:lpstr>Inside data center - Rack, PC, VM</vt:lpstr>
      <vt:lpstr>Fault domains</vt:lpstr>
      <vt:lpstr>Microservices – What?</vt:lpstr>
      <vt:lpstr>Microservices – Why?</vt:lpstr>
      <vt:lpstr>Microservices – maybe it’s not for you?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Vilmantas Sukauskas</dc:creator>
  <cp:lastModifiedBy>Vilmantas Sukauskas</cp:lastModifiedBy>
  <cp:revision>27</cp:revision>
  <dcterms:created xsi:type="dcterms:W3CDTF">2022-02-24T07:23:28Z</dcterms:created>
  <dcterms:modified xsi:type="dcterms:W3CDTF">2022-02-25T08:20:41Z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0x0101000815DE782D64A6458C263817460FCFDF</vt:lpwstr>
  </property>
</Properties>
</file>